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7.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8.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9.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0.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1.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2.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3.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9" r:id="rId4"/>
    <p:sldMasterId id="2147483707" r:id="rId5"/>
    <p:sldMasterId id="2147483726" r:id="rId6"/>
    <p:sldMasterId id="2147483738" r:id="rId7"/>
    <p:sldMasterId id="2147483769" r:id="rId8"/>
    <p:sldMasterId id="2147483787" r:id="rId9"/>
    <p:sldMasterId id="2147483823" r:id="rId10"/>
    <p:sldMasterId id="2147483835" r:id="rId11"/>
    <p:sldMasterId id="2147483852" r:id="rId12"/>
    <p:sldMasterId id="2147483864" r:id="rId13"/>
    <p:sldMasterId id="2147483876" r:id="rId14"/>
  </p:sldMasterIdLst>
  <p:sldIdLst>
    <p:sldId id="256" r:id="rId15"/>
    <p:sldId id="261" r:id="rId16"/>
    <p:sldId id="258" r:id="rId17"/>
    <p:sldId id="274" r:id="rId18"/>
    <p:sldId id="257" r:id="rId19"/>
    <p:sldId id="275" r:id="rId20"/>
    <p:sldId id="276" r:id="rId21"/>
    <p:sldId id="278" r:id="rId22"/>
    <p:sldId id="346" r:id="rId23"/>
    <p:sldId id="344" r:id="rId24"/>
    <p:sldId id="270" r:id="rId25"/>
    <p:sldId id="263" r:id="rId26"/>
    <p:sldId id="267" r:id="rId27"/>
    <p:sldId id="266" r:id="rId28"/>
    <p:sldId id="262" r:id="rId29"/>
    <p:sldId id="268" r:id="rId30"/>
    <p:sldId id="265" r:id="rId31"/>
    <p:sldId id="269" r:id="rId32"/>
    <p:sldId id="271" r:id="rId33"/>
    <p:sldId id="272" r:id="rId34"/>
    <p:sldId id="273" r:id="rId35"/>
    <p:sldId id="338" r:id="rId36"/>
    <p:sldId id="339" r:id="rId37"/>
    <p:sldId id="340" r:id="rId38"/>
    <p:sldId id="341" r:id="rId39"/>
    <p:sldId id="336" r:id="rId40"/>
    <p:sldId id="337" r:id="rId41"/>
    <p:sldId id="342" r:id="rId42"/>
    <p:sldId id="343" r:id="rId43"/>
    <p:sldId id="347" r:id="rId44"/>
    <p:sldId id="348" r:id="rId45"/>
    <p:sldId id="349" r:id="rId46"/>
    <p:sldId id="350" r:id="rId47"/>
    <p:sldId id="351" r:id="rId48"/>
    <p:sldId id="286" r:id="rId49"/>
    <p:sldId id="281" r:id="rId50"/>
    <p:sldId id="282" r:id="rId51"/>
    <p:sldId id="283" r:id="rId52"/>
    <p:sldId id="284" r:id="rId53"/>
    <p:sldId id="285" r:id="rId54"/>
    <p:sldId id="287" r:id="rId55"/>
    <p:sldId id="290" r:id="rId56"/>
    <p:sldId id="297" r:id="rId57"/>
    <p:sldId id="298" r:id="rId58"/>
    <p:sldId id="291" r:id="rId59"/>
    <p:sldId id="292" r:id="rId60"/>
    <p:sldId id="293" r:id="rId61"/>
    <p:sldId id="294" r:id="rId62"/>
    <p:sldId id="332" r:id="rId63"/>
    <p:sldId id="295" r:id="rId64"/>
    <p:sldId id="260" r:id="rId65"/>
    <p:sldId id="296" r:id="rId66"/>
    <p:sldId id="301" r:id="rId67"/>
    <p:sldId id="302" r:id="rId68"/>
    <p:sldId id="303" r:id="rId69"/>
    <p:sldId id="304" r:id="rId70"/>
    <p:sldId id="305" r:id="rId71"/>
    <p:sldId id="317" r:id="rId72"/>
    <p:sldId id="318" r:id="rId73"/>
    <p:sldId id="319" r:id="rId74"/>
    <p:sldId id="320" r:id="rId75"/>
    <p:sldId id="323" r:id="rId76"/>
    <p:sldId id="329" r:id="rId77"/>
    <p:sldId id="306" r:id="rId78"/>
    <p:sldId id="324" r:id="rId79"/>
    <p:sldId id="328" r:id="rId80"/>
    <p:sldId id="327" r:id="rId81"/>
    <p:sldId id="308" r:id="rId82"/>
    <p:sldId id="325" r:id="rId83"/>
    <p:sldId id="326" r:id="rId84"/>
    <p:sldId id="309" r:id="rId85"/>
    <p:sldId id="310" r:id="rId86"/>
    <p:sldId id="311" r:id="rId87"/>
    <p:sldId id="312" r:id="rId88"/>
    <p:sldId id="330" r:id="rId89"/>
    <p:sldId id="331" r:id="rId90"/>
    <p:sldId id="333" r:id="rId91"/>
    <p:sldId id="334" r:id="rId92"/>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2" d="100"/>
          <a:sy n="62" d="100"/>
        </p:scale>
        <p:origin x="10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slide" Target="slides/slide75.xml"/><Relationship Id="rId16" Type="http://schemas.openxmlformats.org/officeDocument/2006/relationships/slide" Target="slides/slide2.xml"/><Relationship Id="rId11" Type="http://schemas.openxmlformats.org/officeDocument/2006/relationships/slideMaster" Target="slideMasters/slideMaster11.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5" Type="http://schemas.openxmlformats.org/officeDocument/2006/relationships/slideMaster" Target="slideMasters/slideMaster5.xml"/><Relationship Id="rId90" Type="http://schemas.openxmlformats.org/officeDocument/2006/relationships/slide" Target="slides/slide76.xml"/><Relationship Id="rId95" Type="http://schemas.openxmlformats.org/officeDocument/2006/relationships/theme" Target="theme/theme1.xml"/><Relationship Id="rId22" Type="http://schemas.openxmlformats.org/officeDocument/2006/relationships/slide" Target="slides/slide8.xml"/><Relationship Id="rId27" Type="http://schemas.openxmlformats.org/officeDocument/2006/relationships/slide" Target="slides/slide13.xml"/><Relationship Id="rId43" Type="http://schemas.openxmlformats.org/officeDocument/2006/relationships/slide" Target="slides/slide29.xml"/><Relationship Id="rId48" Type="http://schemas.openxmlformats.org/officeDocument/2006/relationships/slide" Target="slides/slide34.xml"/><Relationship Id="rId64" Type="http://schemas.openxmlformats.org/officeDocument/2006/relationships/slide" Target="slides/slide50.xml"/><Relationship Id="rId69" Type="http://schemas.openxmlformats.org/officeDocument/2006/relationships/slide" Target="slides/slide55.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slide" Target="slides/slide66.xml"/><Relationship Id="rId85" Type="http://schemas.openxmlformats.org/officeDocument/2006/relationships/slide" Target="slides/slide71.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slide" Target="slides/slide69.xml"/><Relationship Id="rId88" Type="http://schemas.openxmlformats.org/officeDocument/2006/relationships/slide" Target="slides/slide74.xml"/><Relationship Id="rId91" Type="http://schemas.openxmlformats.org/officeDocument/2006/relationships/slide" Target="slides/slide77.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slide" Target="slides/slide72.xml"/><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7" Type="http://schemas.openxmlformats.org/officeDocument/2006/relationships/slideMaster" Target="slideMasters/slideMaster7.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slideMaster" Target="slideMasters/slideMaster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 Id="rId14" Type="http://schemas.openxmlformats.org/officeDocument/2006/relationships/slideMaster" Target="slideMasters/slideMaster14.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19AAAF-6E06-42E7-ABB1-1A34349F3DAC}"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id-ID"/>
        </a:p>
      </dgm:t>
    </dgm:pt>
    <dgm:pt modelId="{65EAF565-44F9-4195-A18B-FD2E108C0567}">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800" dirty="0"/>
            <a:t>Kawasan </a:t>
          </a:r>
          <a:r>
            <a:rPr lang="en-US" sz="1800" dirty="0" err="1"/>
            <a:t>Hutan</a:t>
          </a:r>
          <a:r>
            <a:rPr lang="en-US" sz="1800" dirty="0"/>
            <a:t> </a:t>
          </a:r>
          <a:r>
            <a:rPr lang="en-US" sz="1800" dirty="0" err="1"/>
            <a:t>Lindung</a:t>
          </a:r>
          <a:endParaRPr lang="id-ID" sz="1800" dirty="0"/>
        </a:p>
      </dgm:t>
    </dgm:pt>
    <dgm:pt modelId="{0BE24268-2B68-415E-B049-D87A8CBBCA4F}" type="parTrans" cxnId="{51715D0E-A541-484B-B0A0-FC89CED7F2F0}">
      <dgm:prSet/>
      <dgm:spPr/>
      <dgm:t>
        <a:bodyPr/>
        <a:lstStyle/>
        <a:p>
          <a:endParaRPr lang="id-ID" sz="1800"/>
        </a:p>
      </dgm:t>
    </dgm:pt>
    <dgm:pt modelId="{B2B8292C-B75C-4D8D-8D3F-CDF73566ED98}" type="sibTrans" cxnId="{51715D0E-A541-484B-B0A0-FC89CED7F2F0}">
      <dgm:prSet/>
      <dgm:spPr/>
      <dgm:t>
        <a:bodyPr/>
        <a:lstStyle/>
        <a:p>
          <a:endParaRPr lang="id-ID"/>
        </a:p>
      </dgm:t>
    </dgm:pt>
    <dgm:pt modelId="{9F785AD5-6D87-41B7-8AEE-5FCF2D7C3BA5}">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800" dirty="0"/>
            <a:t>Kawasan </a:t>
          </a:r>
          <a:r>
            <a:rPr lang="en-US" sz="1800" dirty="0" err="1"/>
            <a:t>Bergambut</a:t>
          </a:r>
          <a:endParaRPr lang="id-ID" sz="1800" dirty="0"/>
        </a:p>
      </dgm:t>
    </dgm:pt>
    <dgm:pt modelId="{8D8B4D12-7078-4D75-B0A0-1222D768B134}" type="parTrans" cxnId="{FF3ECC2C-ED5B-4F59-B21A-B02BB74D3EE1}">
      <dgm:prSet/>
      <dgm:spPr/>
      <dgm:t>
        <a:bodyPr/>
        <a:lstStyle/>
        <a:p>
          <a:endParaRPr lang="id-ID" sz="1800"/>
        </a:p>
      </dgm:t>
    </dgm:pt>
    <dgm:pt modelId="{1CC39053-0CFC-4158-B0C5-37B25F986F0A}" type="sibTrans" cxnId="{FF3ECC2C-ED5B-4F59-B21A-B02BB74D3EE1}">
      <dgm:prSet/>
      <dgm:spPr/>
      <dgm:t>
        <a:bodyPr/>
        <a:lstStyle/>
        <a:p>
          <a:endParaRPr lang="id-ID"/>
        </a:p>
      </dgm:t>
    </dgm:pt>
    <dgm:pt modelId="{09584AD4-FDD2-4CCD-B1D4-A467D08C92FD}">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800" dirty="0"/>
            <a:t>Kawasan </a:t>
          </a:r>
          <a:r>
            <a:rPr lang="en-US" sz="1800" dirty="0" err="1"/>
            <a:t>Resapan</a:t>
          </a:r>
          <a:r>
            <a:rPr lang="en-US" sz="1800" dirty="0"/>
            <a:t> air </a:t>
          </a:r>
          <a:endParaRPr lang="id-ID" sz="1800" dirty="0"/>
        </a:p>
      </dgm:t>
    </dgm:pt>
    <dgm:pt modelId="{96B83A22-2E88-4F69-95C9-782522CD63BF}" type="parTrans" cxnId="{652E8829-5FB2-4905-B701-A83F801E5500}">
      <dgm:prSet/>
      <dgm:spPr/>
      <dgm:t>
        <a:bodyPr/>
        <a:lstStyle/>
        <a:p>
          <a:endParaRPr lang="id-ID" sz="1800"/>
        </a:p>
      </dgm:t>
    </dgm:pt>
    <dgm:pt modelId="{A6FD5192-ADA7-4AA0-BDBE-07131DAB3054}" type="sibTrans" cxnId="{652E8829-5FB2-4905-B701-A83F801E5500}">
      <dgm:prSet/>
      <dgm:spPr/>
      <dgm:t>
        <a:bodyPr/>
        <a:lstStyle/>
        <a:p>
          <a:endParaRPr lang="id-ID"/>
        </a:p>
      </dgm:t>
    </dgm:pt>
    <dgm:pt modelId="{AE5600A6-1D98-4D0A-8DA7-07812791E213}">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800" dirty="0" err="1"/>
            <a:t>Sempadan</a:t>
          </a:r>
          <a:r>
            <a:rPr lang="en-US" sz="1800" dirty="0"/>
            <a:t> Pantai </a:t>
          </a:r>
          <a:endParaRPr lang="id-ID" sz="1800" dirty="0"/>
        </a:p>
      </dgm:t>
    </dgm:pt>
    <dgm:pt modelId="{E34B5405-07CC-4AC3-BBFC-52B9B806CBEA}" type="parTrans" cxnId="{6879FB78-BB6C-40F4-8183-5AA2FBBCF086}">
      <dgm:prSet/>
      <dgm:spPr/>
      <dgm:t>
        <a:bodyPr/>
        <a:lstStyle/>
        <a:p>
          <a:endParaRPr lang="id-ID" sz="1800"/>
        </a:p>
      </dgm:t>
    </dgm:pt>
    <dgm:pt modelId="{0659828A-1B67-4077-BA8C-5D01CD896992}" type="sibTrans" cxnId="{6879FB78-BB6C-40F4-8183-5AA2FBBCF086}">
      <dgm:prSet/>
      <dgm:spPr/>
      <dgm:t>
        <a:bodyPr/>
        <a:lstStyle/>
        <a:p>
          <a:endParaRPr lang="id-ID"/>
        </a:p>
      </dgm:t>
    </dgm:pt>
    <dgm:pt modelId="{29897A0A-D053-4262-8621-C26E896D3868}">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800" dirty="0" err="1"/>
            <a:t>Sempadan</a:t>
          </a:r>
          <a:r>
            <a:rPr lang="en-US" sz="1800" dirty="0"/>
            <a:t> Sungai</a:t>
          </a:r>
          <a:endParaRPr lang="id-ID" sz="1800" dirty="0"/>
        </a:p>
      </dgm:t>
    </dgm:pt>
    <dgm:pt modelId="{68FEA868-AD01-4E66-9C96-CB908B530455}" type="parTrans" cxnId="{0674B5E6-34FA-43F3-9775-0004D6C45679}">
      <dgm:prSet/>
      <dgm:spPr/>
      <dgm:t>
        <a:bodyPr/>
        <a:lstStyle/>
        <a:p>
          <a:endParaRPr lang="id-ID" sz="1800"/>
        </a:p>
      </dgm:t>
    </dgm:pt>
    <dgm:pt modelId="{F025A22A-8396-478F-A110-83D1B3F5A26A}" type="sibTrans" cxnId="{0674B5E6-34FA-43F3-9775-0004D6C45679}">
      <dgm:prSet/>
      <dgm:spPr/>
      <dgm:t>
        <a:bodyPr/>
        <a:lstStyle/>
        <a:p>
          <a:endParaRPr lang="id-ID"/>
        </a:p>
      </dgm:t>
    </dgm:pt>
    <dgm:pt modelId="{171776FB-6FEC-41D4-9A1C-C4EA7E879FCE}">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id-ID" sz="1800" dirty="0"/>
            <a:t>Kawasan Lindung (</a:t>
          </a:r>
          <a:r>
            <a:rPr lang="en-US" sz="1800" dirty="0"/>
            <a:t>No. 32 </a:t>
          </a:r>
          <a:r>
            <a:rPr lang="en-US" sz="1800" dirty="0" err="1"/>
            <a:t>Tahun</a:t>
          </a:r>
          <a:r>
            <a:rPr lang="en-US" sz="1800" dirty="0"/>
            <a:t> 1990</a:t>
          </a:r>
          <a:r>
            <a:rPr lang="id-ID" sz="1800" dirty="0"/>
            <a:t>)</a:t>
          </a:r>
        </a:p>
      </dgm:t>
    </dgm:pt>
    <dgm:pt modelId="{C9D6784F-9381-4A93-8A12-A2AD5CD35467}" type="parTrans" cxnId="{41100395-5421-4C80-9E1C-85776D494617}">
      <dgm:prSet/>
      <dgm:spPr/>
      <dgm:t>
        <a:bodyPr/>
        <a:lstStyle/>
        <a:p>
          <a:endParaRPr lang="id-ID"/>
        </a:p>
      </dgm:t>
    </dgm:pt>
    <dgm:pt modelId="{73D15090-FEB9-4C99-85AB-C62390804B31}" type="sibTrans" cxnId="{41100395-5421-4C80-9E1C-85776D494617}">
      <dgm:prSet/>
      <dgm:spPr/>
      <dgm:t>
        <a:bodyPr/>
        <a:lstStyle/>
        <a:p>
          <a:endParaRPr lang="id-ID"/>
        </a:p>
      </dgm:t>
    </dgm:pt>
    <dgm:pt modelId="{E0B786C3-8F34-4D04-B466-FF5748B2E6A8}">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id-ID" sz="1800" dirty="0"/>
            <a:t>Kawasan Lindung (</a:t>
          </a:r>
          <a:r>
            <a:rPr lang="en-US" sz="1800" dirty="0"/>
            <a:t>No. 32 </a:t>
          </a:r>
          <a:r>
            <a:rPr lang="en-US" sz="1800" dirty="0" err="1"/>
            <a:t>Tahun</a:t>
          </a:r>
          <a:r>
            <a:rPr lang="en-US" sz="1800" dirty="0"/>
            <a:t> 1990</a:t>
          </a:r>
          <a:r>
            <a:rPr lang="id-ID" sz="1800" dirty="0"/>
            <a:t>)</a:t>
          </a:r>
        </a:p>
      </dgm:t>
    </dgm:pt>
    <dgm:pt modelId="{AE1D34FE-2416-4EB0-A86E-D6A64BAC3846}" type="parTrans" cxnId="{A52FEAF0-27A9-438A-A8E5-37F57B0D8F78}">
      <dgm:prSet/>
      <dgm:spPr/>
      <dgm:t>
        <a:bodyPr/>
        <a:lstStyle/>
        <a:p>
          <a:endParaRPr lang="id-ID"/>
        </a:p>
      </dgm:t>
    </dgm:pt>
    <dgm:pt modelId="{6C4ECA46-52AF-440F-BDB8-793E9CAB30EB}" type="sibTrans" cxnId="{A52FEAF0-27A9-438A-A8E5-37F57B0D8F78}">
      <dgm:prSet/>
      <dgm:spPr/>
      <dgm:t>
        <a:bodyPr/>
        <a:lstStyle/>
        <a:p>
          <a:endParaRPr lang="id-ID"/>
        </a:p>
      </dgm:t>
    </dgm:pt>
    <dgm:pt modelId="{112464B2-3396-423B-8468-D16DCC1E99B9}">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1800" dirty="0"/>
            <a:t>Kawasan </a:t>
          </a:r>
          <a:r>
            <a:rPr lang="en-US" sz="1800" dirty="0" err="1"/>
            <a:t>Suaka</a:t>
          </a:r>
          <a:r>
            <a:rPr lang="en-US" sz="1800" dirty="0"/>
            <a:t> </a:t>
          </a:r>
          <a:r>
            <a:rPr lang="en-US" sz="1800" dirty="0" err="1"/>
            <a:t>Alam</a:t>
          </a:r>
          <a:r>
            <a:rPr lang="en-US" sz="1800" dirty="0"/>
            <a:t> </a:t>
          </a:r>
          <a:endParaRPr lang="id-ID" sz="1800" dirty="0"/>
        </a:p>
      </dgm:t>
    </dgm:pt>
    <dgm:pt modelId="{9ABC4EE4-2D8C-406C-85FB-320D8263950F}" type="parTrans" cxnId="{04447C6B-3876-4964-B67E-C5089CBC71FA}">
      <dgm:prSet/>
      <dgm:spPr/>
      <dgm:t>
        <a:bodyPr/>
        <a:lstStyle/>
        <a:p>
          <a:endParaRPr lang="id-ID" sz="1800"/>
        </a:p>
      </dgm:t>
    </dgm:pt>
    <dgm:pt modelId="{8522DD0B-522E-44AC-A6ED-2134767D2449}" type="sibTrans" cxnId="{04447C6B-3876-4964-B67E-C5089CBC71FA}">
      <dgm:prSet/>
      <dgm:spPr/>
      <dgm:t>
        <a:bodyPr/>
        <a:lstStyle/>
        <a:p>
          <a:endParaRPr lang="id-ID"/>
        </a:p>
      </dgm:t>
    </dgm:pt>
    <dgm:pt modelId="{D5D63342-CB5A-4501-9D9E-8D5FE1B1347E}">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1800" dirty="0"/>
            <a:t>Kawasan </a:t>
          </a:r>
          <a:r>
            <a:rPr lang="en-US" sz="1800" dirty="0" err="1"/>
            <a:t>suaka</a:t>
          </a:r>
          <a:r>
            <a:rPr lang="en-US" sz="1800" dirty="0"/>
            <a:t> </a:t>
          </a:r>
          <a:r>
            <a:rPr lang="en-US" sz="1800" dirty="0" err="1"/>
            <a:t>alam</a:t>
          </a:r>
          <a:r>
            <a:rPr lang="en-US" sz="1800" dirty="0"/>
            <a:t> </a:t>
          </a:r>
          <a:r>
            <a:rPr lang="en-US" sz="1800" dirty="0" err="1"/>
            <a:t>Laut</a:t>
          </a:r>
          <a:r>
            <a:rPr lang="en-US" sz="1800" dirty="0"/>
            <a:t> dan </a:t>
          </a:r>
          <a:r>
            <a:rPr lang="en-US" sz="1800" dirty="0" err="1"/>
            <a:t>Perairan</a:t>
          </a:r>
          <a:r>
            <a:rPr lang="en-US" sz="1800" dirty="0"/>
            <a:t> </a:t>
          </a:r>
          <a:r>
            <a:rPr lang="en-US" sz="1800" dirty="0" err="1"/>
            <a:t>lainya</a:t>
          </a:r>
          <a:r>
            <a:rPr lang="en-US" sz="1800" dirty="0"/>
            <a:t> </a:t>
          </a:r>
          <a:endParaRPr lang="id-ID" sz="1800" dirty="0"/>
        </a:p>
      </dgm:t>
    </dgm:pt>
    <dgm:pt modelId="{850ACEAB-E50E-40F6-91B5-B07F53D4D919}" type="parTrans" cxnId="{FE32DD96-EE8A-4B79-8E7B-C38AB5183A2E}">
      <dgm:prSet/>
      <dgm:spPr/>
      <dgm:t>
        <a:bodyPr/>
        <a:lstStyle/>
        <a:p>
          <a:endParaRPr lang="id-ID" sz="1800"/>
        </a:p>
      </dgm:t>
    </dgm:pt>
    <dgm:pt modelId="{923ED78B-7470-4BA2-9F2A-A2919A922575}" type="sibTrans" cxnId="{FE32DD96-EE8A-4B79-8E7B-C38AB5183A2E}">
      <dgm:prSet/>
      <dgm:spPr/>
      <dgm:t>
        <a:bodyPr/>
        <a:lstStyle/>
        <a:p>
          <a:endParaRPr lang="id-ID"/>
        </a:p>
      </dgm:t>
    </dgm:pt>
    <dgm:pt modelId="{602588E3-9213-495A-838F-C5A349190192}">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1800" dirty="0"/>
            <a:t>Kawasan Pantai </a:t>
          </a:r>
          <a:r>
            <a:rPr lang="en-US" sz="1800" dirty="0" err="1"/>
            <a:t>berhutan</a:t>
          </a:r>
          <a:r>
            <a:rPr lang="en-US" sz="1800" dirty="0"/>
            <a:t> </a:t>
          </a:r>
          <a:r>
            <a:rPr lang="en-US" sz="1800" dirty="0" err="1"/>
            <a:t>Bakau</a:t>
          </a:r>
          <a:endParaRPr lang="id-ID" sz="1800" dirty="0"/>
        </a:p>
      </dgm:t>
    </dgm:pt>
    <dgm:pt modelId="{37D6AFD4-CC8D-433C-80F0-5BB551E835CE}" type="parTrans" cxnId="{A6382913-1C2F-4AC4-8D05-FB15BC04D451}">
      <dgm:prSet/>
      <dgm:spPr/>
      <dgm:t>
        <a:bodyPr/>
        <a:lstStyle/>
        <a:p>
          <a:endParaRPr lang="id-ID" sz="1800"/>
        </a:p>
      </dgm:t>
    </dgm:pt>
    <dgm:pt modelId="{12ADB30E-AE7F-4328-94A7-9C586B2EF7B6}" type="sibTrans" cxnId="{A6382913-1C2F-4AC4-8D05-FB15BC04D451}">
      <dgm:prSet/>
      <dgm:spPr/>
      <dgm:t>
        <a:bodyPr/>
        <a:lstStyle/>
        <a:p>
          <a:endParaRPr lang="id-ID"/>
        </a:p>
      </dgm:t>
    </dgm:pt>
    <dgm:pt modelId="{53D5ECCE-7E74-417D-AFC7-7295FAB2F307}">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1800" dirty="0"/>
            <a:t>Taman Nasional </a:t>
          </a:r>
          <a:endParaRPr lang="id-ID" sz="1800" dirty="0"/>
        </a:p>
      </dgm:t>
    </dgm:pt>
    <dgm:pt modelId="{42980B22-B865-45BE-B57A-FBAE9E6EF3B3}" type="parTrans" cxnId="{BDCB1716-25DB-4702-8B31-9BF2C69D5671}">
      <dgm:prSet/>
      <dgm:spPr/>
      <dgm:t>
        <a:bodyPr/>
        <a:lstStyle/>
        <a:p>
          <a:endParaRPr lang="id-ID" sz="1800"/>
        </a:p>
      </dgm:t>
    </dgm:pt>
    <dgm:pt modelId="{8DF77380-A0B7-454C-8AD0-6A5CEFE94C7B}" type="sibTrans" cxnId="{BDCB1716-25DB-4702-8B31-9BF2C69D5671}">
      <dgm:prSet/>
      <dgm:spPr/>
      <dgm:t>
        <a:bodyPr/>
        <a:lstStyle/>
        <a:p>
          <a:endParaRPr lang="id-ID"/>
        </a:p>
      </dgm:t>
    </dgm:pt>
    <dgm:pt modelId="{9312FC70-9998-4678-8EA1-59FF96361A3D}">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1800" dirty="0"/>
            <a:t>Taman </a:t>
          </a:r>
          <a:r>
            <a:rPr lang="en-US" sz="1800" dirty="0" err="1"/>
            <a:t>Hutan</a:t>
          </a:r>
          <a:r>
            <a:rPr lang="en-US" sz="1800" dirty="0"/>
            <a:t> Raya</a:t>
          </a:r>
          <a:endParaRPr lang="id-ID" sz="1800" dirty="0"/>
        </a:p>
      </dgm:t>
    </dgm:pt>
    <dgm:pt modelId="{1FDDFAA3-1F64-43E1-8380-566F97FE6D87}" type="parTrans" cxnId="{8FB0C141-058D-4E73-927A-9FF04A3393D6}">
      <dgm:prSet/>
      <dgm:spPr/>
      <dgm:t>
        <a:bodyPr/>
        <a:lstStyle/>
        <a:p>
          <a:endParaRPr lang="id-ID" sz="1800"/>
        </a:p>
      </dgm:t>
    </dgm:pt>
    <dgm:pt modelId="{58D8A394-DCD4-434D-B372-74877BD55290}" type="sibTrans" cxnId="{8FB0C141-058D-4E73-927A-9FF04A3393D6}">
      <dgm:prSet/>
      <dgm:spPr/>
      <dgm:t>
        <a:bodyPr/>
        <a:lstStyle/>
        <a:p>
          <a:endParaRPr lang="id-ID"/>
        </a:p>
      </dgm:t>
    </dgm:pt>
    <dgm:pt modelId="{4EF9EEE7-6F1E-4169-B0DE-60358B783D1C}">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800" dirty="0"/>
            <a:t>Kawasan </a:t>
          </a:r>
          <a:r>
            <a:rPr lang="en-US" sz="1800" dirty="0" err="1"/>
            <a:t>sekitar</a:t>
          </a:r>
          <a:r>
            <a:rPr lang="en-US" sz="1800" dirty="0"/>
            <a:t> </a:t>
          </a:r>
          <a:r>
            <a:rPr lang="en-US" sz="1800" dirty="0" err="1"/>
            <a:t>Danau</a:t>
          </a:r>
          <a:r>
            <a:rPr lang="en-US" sz="1800" dirty="0"/>
            <a:t>/</a:t>
          </a:r>
          <a:r>
            <a:rPr lang="en-US" sz="1800" dirty="0" err="1"/>
            <a:t>Wadu</a:t>
          </a:r>
          <a:endParaRPr lang="id-ID" sz="1800" dirty="0"/>
        </a:p>
      </dgm:t>
    </dgm:pt>
    <dgm:pt modelId="{A270F6F1-BF1F-41F7-8240-284C95E99093}" type="parTrans" cxnId="{1957FA46-DCD0-4DD7-AFD7-F6CB466F97AB}">
      <dgm:prSet/>
      <dgm:spPr/>
      <dgm:t>
        <a:bodyPr/>
        <a:lstStyle/>
        <a:p>
          <a:endParaRPr lang="id-ID" sz="1800"/>
        </a:p>
      </dgm:t>
    </dgm:pt>
    <dgm:pt modelId="{500EB11C-5936-4237-A8A6-6D69879FE913}" type="sibTrans" cxnId="{1957FA46-DCD0-4DD7-AFD7-F6CB466F97AB}">
      <dgm:prSet/>
      <dgm:spPr/>
      <dgm:t>
        <a:bodyPr/>
        <a:lstStyle/>
        <a:p>
          <a:endParaRPr lang="id-ID"/>
        </a:p>
      </dgm:t>
    </dgm:pt>
    <dgm:pt modelId="{7EB995FA-4F5F-4408-B549-77FBD6DE3369}">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800" dirty="0"/>
            <a:t>Kawasan </a:t>
          </a:r>
          <a:r>
            <a:rPr lang="en-US" sz="1800" dirty="0" err="1"/>
            <a:t>sekitar</a:t>
          </a:r>
          <a:r>
            <a:rPr lang="en-US" sz="1800" dirty="0"/>
            <a:t> </a:t>
          </a:r>
          <a:r>
            <a:rPr lang="en-US" sz="1800" dirty="0" err="1"/>
            <a:t>mata</a:t>
          </a:r>
          <a:r>
            <a:rPr lang="en-US" sz="1800" dirty="0"/>
            <a:t> air</a:t>
          </a:r>
          <a:endParaRPr lang="id-ID" sz="1800" dirty="0"/>
        </a:p>
      </dgm:t>
    </dgm:pt>
    <dgm:pt modelId="{8750CE7A-0C24-4897-A368-04882DCB82EE}" type="parTrans" cxnId="{F636A679-984B-458C-82BC-5A64A2569579}">
      <dgm:prSet/>
      <dgm:spPr/>
      <dgm:t>
        <a:bodyPr/>
        <a:lstStyle/>
        <a:p>
          <a:endParaRPr lang="id-ID" sz="1800"/>
        </a:p>
      </dgm:t>
    </dgm:pt>
    <dgm:pt modelId="{3A98ACF5-7C3D-4199-A09B-6FA057276D3C}" type="sibTrans" cxnId="{F636A679-984B-458C-82BC-5A64A2569579}">
      <dgm:prSet/>
      <dgm:spPr/>
      <dgm:t>
        <a:bodyPr/>
        <a:lstStyle/>
        <a:p>
          <a:endParaRPr lang="id-ID"/>
        </a:p>
      </dgm:t>
    </dgm:pt>
    <dgm:pt modelId="{2549A6D1-B786-4513-97BC-D825920B1B47}">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800" dirty="0"/>
            <a:t>Kawasan </a:t>
          </a:r>
          <a:r>
            <a:rPr lang="en-US" sz="1800" dirty="0" err="1"/>
            <a:t>Cagar</a:t>
          </a:r>
          <a:r>
            <a:rPr lang="en-US" sz="1800" dirty="0"/>
            <a:t> </a:t>
          </a:r>
          <a:r>
            <a:rPr lang="en-US" sz="1800" dirty="0" err="1"/>
            <a:t>Budaya</a:t>
          </a:r>
          <a:r>
            <a:rPr lang="en-US" sz="1800" dirty="0"/>
            <a:t> dan </a:t>
          </a:r>
          <a:r>
            <a:rPr lang="en-US" sz="1800" dirty="0" err="1"/>
            <a:t>Ilmu</a:t>
          </a:r>
          <a:r>
            <a:rPr lang="en-US" sz="1800" dirty="0"/>
            <a:t> </a:t>
          </a:r>
          <a:r>
            <a:rPr lang="en-US" sz="1800" dirty="0" err="1"/>
            <a:t>Pengetahuan</a:t>
          </a:r>
          <a:endParaRPr lang="id-ID" sz="1800" dirty="0"/>
        </a:p>
      </dgm:t>
    </dgm:pt>
    <dgm:pt modelId="{409BF5A1-C2D2-4530-A128-B74506133043}" type="parTrans" cxnId="{A57BE94B-8A6B-4C77-8BB7-363B5CD33F5E}">
      <dgm:prSet/>
      <dgm:spPr/>
      <dgm:t>
        <a:bodyPr/>
        <a:lstStyle/>
        <a:p>
          <a:endParaRPr lang="id-ID" sz="1800"/>
        </a:p>
      </dgm:t>
    </dgm:pt>
    <dgm:pt modelId="{E1CAE789-60A8-4CA8-AD53-F9F6D75FBE1F}" type="sibTrans" cxnId="{A57BE94B-8A6B-4C77-8BB7-363B5CD33F5E}">
      <dgm:prSet/>
      <dgm:spPr/>
      <dgm:t>
        <a:bodyPr/>
        <a:lstStyle/>
        <a:p>
          <a:endParaRPr lang="id-ID"/>
        </a:p>
      </dgm:t>
    </dgm:pt>
    <dgm:pt modelId="{205EFC70-914B-4969-AD4E-DCC5F56AB9A0}">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800" dirty="0"/>
            <a:t>Kawasan Rawan </a:t>
          </a:r>
          <a:r>
            <a:rPr lang="en-US" sz="1800" dirty="0" err="1"/>
            <a:t>Bencana</a:t>
          </a:r>
          <a:r>
            <a:rPr lang="en-US" sz="1800" dirty="0"/>
            <a:t> </a:t>
          </a:r>
          <a:r>
            <a:rPr lang="en-US" sz="1800" dirty="0" err="1"/>
            <a:t>Alam</a:t>
          </a:r>
          <a:endParaRPr lang="id-ID" sz="1800" dirty="0"/>
        </a:p>
      </dgm:t>
    </dgm:pt>
    <dgm:pt modelId="{30863097-C26A-49C2-AEAB-AD8889F3B9F8}" type="parTrans" cxnId="{A6023711-F430-412E-8E1D-D4DD430262FF}">
      <dgm:prSet/>
      <dgm:spPr/>
      <dgm:t>
        <a:bodyPr/>
        <a:lstStyle/>
        <a:p>
          <a:endParaRPr lang="id-ID" sz="1800"/>
        </a:p>
      </dgm:t>
    </dgm:pt>
    <dgm:pt modelId="{752A7AEA-0BB3-4F30-B896-30DD85DA7F85}" type="sibTrans" cxnId="{A6023711-F430-412E-8E1D-D4DD430262FF}">
      <dgm:prSet/>
      <dgm:spPr/>
      <dgm:t>
        <a:bodyPr/>
        <a:lstStyle/>
        <a:p>
          <a:endParaRPr lang="id-ID"/>
        </a:p>
      </dgm:t>
    </dgm:pt>
    <dgm:pt modelId="{F8EC0936-5AA7-474C-A241-AC241EE6C8FA}">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id-ID" sz="1800"/>
            <a:t>Kawasan Lindung </a:t>
          </a:r>
          <a:r>
            <a:rPr lang="id-ID" sz="1800" dirty="0"/>
            <a:t>(</a:t>
          </a:r>
          <a:r>
            <a:rPr lang="en-US" sz="1800" dirty="0"/>
            <a:t>No. 32 </a:t>
          </a:r>
          <a:r>
            <a:rPr lang="en-US" sz="1800" dirty="0" err="1"/>
            <a:t>Tahun</a:t>
          </a:r>
          <a:r>
            <a:rPr lang="en-US" sz="1800" dirty="0"/>
            <a:t> 1990</a:t>
          </a:r>
          <a:r>
            <a:rPr lang="id-ID" sz="1800" dirty="0"/>
            <a:t>)</a:t>
          </a:r>
        </a:p>
      </dgm:t>
    </dgm:pt>
    <dgm:pt modelId="{E2477B87-652A-4110-A3A0-F0D17D4DA70B}" type="sibTrans" cxnId="{56C286F4-CACC-4FF5-881F-4176A8A79D79}">
      <dgm:prSet/>
      <dgm:spPr/>
      <dgm:t>
        <a:bodyPr/>
        <a:lstStyle/>
        <a:p>
          <a:endParaRPr lang="id-ID"/>
        </a:p>
      </dgm:t>
    </dgm:pt>
    <dgm:pt modelId="{319127BC-140A-4206-97D9-E7EA92F94842}" type="parTrans" cxnId="{56C286F4-CACC-4FF5-881F-4176A8A79D79}">
      <dgm:prSet/>
      <dgm:spPr/>
      <dgm:t>
        <a:bodyPr/>
        <a:lstStyle/>
        <a:p>
          <a:endParaRPr lang="id-ID"/>
        </a:p>
      </dgm:t>
    </dgm:pt>
    <dgm:pt modelId="{5D78E862-0A8C-4702-AC36-7CC385C7A857}">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800" dirty="0"/>
            <a:t>Taman </a:t>
          </a:r>
          <a:r>
            <a:rPr lang="en-US" sz="1800" dirty="0" err="1"/>
            <a:t>Wisata</a:t>
          </a:r>
          <a:r>
            <a:rPr lang="en-US" sz="1800" dirty="0"/>
            <a:t> </a:t>
          </a:r>
          <a:r>
            <a:rPr lang="en-US" sz="1800" dirty="0" err="1"/>
            <a:t>Alam</a:t>
          </a:r>
          <a:endParaRPr lang="id-ID" sz="1800" dirty="0"/>
        </a:p>
      </dgm:t>
    </dgm:pt>
    <dgm:pt modelId="{2A1501FC-8ED7-4DB7-A9E5-9A714EC21B88}" type="parTrans" cxnId="{83460ABE-A716-47EF-84F9-6AC544D1B2CD}">
      <dgm:prSet/>
      <dgm:spPr/>
      <dgm:t>
        <a:bodyPr/>
        <a:lstStyle/>
        <a:p>
          <a:endParaRPr lang="id-ID" sz="1800"/>
        </a:p>
      </dgm:t>
    </dgm:pt>
    <dgm:pt modelId="{42DA8571-05FF-477A-9D5F-A42721F47E4A}" type="sibTrans" cxnId="{83460ABE-A716-47EF-84F9-6AC544D1B2CD}">
      <dgm:prSet/>
      <dgm:spPr/>
      <dgm:t>
        <a:bodyPr/>
        <a:lstStyle/>
        <a:p>
          <a:endParaRPr lang="id-ID"/>
        </a:p>
      </dgm:t>
    </dgm:pt>
    <dgm:pt modelId="{65F8D00D-6EB5-483E-A68C-736E0E9CA956}" type="pres">
      <dgm:prSet presAssocID="{3D19AAAF-6E06-42E7-ABB1-1A34349F3DAC}" presName="diagram" presStyleCnt="0">
        <dgm:presLayoutVars>
          <dgm:chPref val="1"/>
          <dgm:dir/>
          <dgm:animOne val="branch"/>
          <dgm:animLvl val="lvl"/>
          <dgm:resizeHandles/>
        </dgm:presLayoutVars>
      </dgm:prSet>
      <dgm:spPr/>
    </dgm:pt>
    <dgm:pt modelId="{1553E48E-52FE-44A0-89A0-28E1BD684C29}" type="pres">
      <dgm:prSet presAssocID="{171776FB-6FEC-41D4-9A1C-C4EA7E879FCE}" presName="root" presStyleCnt="0"/>
      <dgm:spPr/>
    </dgm:pt>
    <dgm:pt modelId="{11F48BA6-1209-4A5A-97FD-96EF2C3CEE91}" type="pres">
      <dgm:prSet presAssocID="{171776FB-6FEC-41D4-9A1C-C4EA7E879FCE}" presName="rootComposite" presStyleCnt="0"/>
      <dgm:spPr/>
    </dgm:pt>
    <dgm:pt modelId="{0B4FC7F7-66ED-4D36-B294-11956D107FF5}" type="pres">
      <dgm:prSet presAssocID="{171776FB-6FEC-41D4-9A1C-C4EA7E879FCE}" presName="rootText" presStyleLbl="node1" presStyleIdx="0" presStyleCnt="3" custLinFactX="7483" custLinFactNeighborX="100000" custLinFactNeighborY="2995"/>
      <dgm:spPr/>
    </dgm:pt>
    <dgm:pt modelId="{C3A548BC-2928-4ACF-A4C5-616670C6B30B}" type="pres">
      <dgm:prSet presAssocID="{171776FB-6FEC-41D4-9A1C-C4EA7E879FCE}" presName="rootConnector" presStyleLbl="node1" presStyleIdx="0" presStyleCnt="3"/>
      <dgm:spPr/>
    </dgm:pt>
    <dgm:pt modelId="{074DE27A-02CE-4C5F-932F-E6B68592509F}" type="pres">
      <dgm:prSet presAssocID="{171776FB-6FEC-41D4-9A1C-C4EA7E879FCE}" presName="childShape" presStyleCnt="0"/>
      <dgm:spPr/>
    </dgm:pt>
    <dgm:pt modelId="{2CDCA06E-9C5E-49E1-BF3E-AE55E020EEF3}" type="pres">
      <dgm:prSet presAssocID="{0BE24268-2B68-415E-B049-D87A8CBBCA4F}" presName="Name13" presStyleLbl="parChTrans1D2" presStyleIdx="0" presStyleCnt="15"/>
      <dgm:spPr/>
    </dgm:pt>
    <dgm:pt modelId="{33147D37-5311-4D44-A900-992B30793924}" type="pres">
      <dgm:prSet presAssocID="{65EAF565-44F9-4195-A18B-FD2E108C0567}" presName="childText" presStyleLbl="bgAcc1" presStyleIdx="0" presStyleCnt="15" custLinFactX="29844" custLinFactNeighborX="100000" custLinFactNeighborY="11165">
        <dgm:presLayoutVars>
          <dgm:bulletEnabled val="1"/>
        </dgm:presLayoutVars>
      </dgm:prSet>
      <dgm:spPr/>
    </dgm:pt>
    <dgm:pt modelId="{A1136EC0-AB4A-4178-B886-270B72F0A67E}" type="pres">
      <dgm:prSet presAssocID="{8D8B4D12-7078-4D75-B0A0-1222D768B134}" presName="Name13" presStyleLbl="parChTrans1D2" presStyleIdx="1" presStyleCnt="15"/>
      <dgm:spPr/>
    </dgm:pt>
    <dgm:pt modelId="{3B8D95AB-D867-49EB-A37C-DEBFA7677ECD}" type="pres">
      <dgm:prSet presAssocID="{9F785AD5-6D87-41B7-8AEE-5FCF2D7C3BA5}" presName="childText" presStyleLbl="bgAcc1" presStyleIdx="1" presStyleCnt="15" custLinFactX="29844" custLinFactNeighborX="100000" custLinFactNeighborY="11165">
        <dgm:presLayoutVars>
          <dgm:bulletEnabled val="1"/>
        </dgm:presLayoutVars>
      </dgm:prSet>
      <dgm:spPr/>
    </dgm:pt>
    <dgm:pt modelId="{D5DC86FB-A09B-46D8-B033-BCAE1F5B13F8}" type="pres">
      <dgm:prSet presAssocID="{96B83A22-2E88-4F69-95C9-782522CD63BF}" presName="Name13" presStyleLbl="parChTrans1D2" presStyleIdx="2" presStyleCnt="15"/>
      <dgm:spPr/>
    </dgm:pt>
    <dgm:pt modelId="{0F8203FC-D41E-4270-94D9-CDD45D863C67}" type="pres">
      <dgm:prSet presAssocID="{09584AD4-FDD2-4CCD-B1D4-A467D08C92FD}" presName="childText" presStyleLbl="bgAcc1" presStyleIdx="2" presStyleCnt="15" custLinFactX="29844" custLinFactNeighborX="100000" custLinFactNeighborY="11165">
        <dgm:presLayoutVars>
          <dgm:bulletEnabled val="1"/>
        </dgm:presLayoutVars>
      </dgm:prSet>
      <dgm:spPr/>
    </dgm:pt>
    <dgm:pt modelId="{3988ECA0-A36D-4674-BC9C-728CBB0F281F}" type="pres">
      <dgm:prSet presAssocID="{E34B5405-07CC-4AC3-BBFC-52B9B806CBEA}" presName="Name13" presStyleLbl="parChTrans1D2" presStyleIdx="3" presStyleCnt="15"/>
      <dgm:spPr/>
    </dgm:pt>
    <dgm:pt modelId="{AD2A0684-2ECE-434C-B00D-3A8291AE66FF}" type="pres">
      <dgm:prSet presAssocID="{AE5600A6-1D98-4D0A-8DA7-07812791E213}" presName="childText" presStyleLbl="bgAcc1" presStyleIdx="3" presStyleCnt="15" custLinFactX="29844" custLinFactNeighborX="100000" custLinFactNeighborY="11165">
        <dgm:presLayoutVars>
          <dgm:bulletEnabled val="1"/>
        </dgm:presLayoutVars>
      </dgm:prSet>
      <dgm:spPr/>
    </dgm:pt>
    <dgm:pt modelId="{7C8B28F2-A35B-4A2F-B48A-A9EE2181D064}" type="pres">
      <dgm:prSet presAssocID="{68FEA868-AD01-4E66-9C96-CB908B530455}" presName="Name13" presStyleLbl="parChTrans1D2" presStyleIdx="4" presStyleCnt="15"/>
      <dgm:spPr/>
    </dgm:pt>
    <dgm:pt modelId="{0FDE67DE-DA86-4F23-873D-04A838DDB97F}" type="pres">
      <dgm:prSet presAssocID="{29897A0A-D053-4262-8621-C26E896D3868}" presName="childText" presStyleLbl="bgAcc1" presStyleIdx="4" presStyleCnt="15" custLinFactX="29844" custLinFactNeighborX="100000" custLinFactNeighborY="3043">
        <dgm:presLayoutVars>
          <dgm:bulletEnabled val="1"/>
        </dgm:presLayoutVars>
      </dgm:prSet>
      <dgm:spPr/>
    </dgm:pt>
    <dgm:pt modelId="{84B83356-8A9C-47F5-ACCC-2CF05D39CBD4}" type="pres">
      <dgm:prSet presAssocID="{E0B786C3-8F34-4D04-B466-FF5748B2E6A8}" presName="root" presStyleCnt="0"/>
      <dgm:spPr/>
    </dgm:pt>
    <dgm:pt modelId="{CA958337-910E-4E63-8600-D0C8C3954275}" type="pres">
      <dgm:prSet presAssocID="{E0B786C3-8F34-4D04-B466-FF5748B2E6A8}" presName="rootComposite" presStyleCnt="0"/>
      <dgm:spPr/>
    </dgm:pt>
    <dgm:pt modelId="{7735D957-6070-437C-AA52-3E38C6E7C604}" type="pres">
      <dgm:prSet presAssocID="{E0B786C3-8F34-4D04-B466-FF5748B2E6A8}" presName="rootText" presStyleLbl="node1" presStyleIdx="1" presStyleCnt="3" custLinFactX="-100000" custLinFactNeighborX="-177682" custLinFactNeighborY="2995"/>
      <dgm:spPr/>
    </dgm:pt>
    <dgm:pt modelId="{30A57C07-7DE1-4536-88F6-988BB4E4680E}" type="pres">
      <dgm:prSet presAssocID="{E0B786C3-8F34-4D04-B466-FF5748B2E6A8}" presName="rootConnector" presStyleLbl="node1" presStyleIdx="1" presStyleCnt="3"/>
      <dgm:spPr/>
    </dgm:pt>
    <dgm:pt modelId="{4AC6D840-2E6E-4524-9BE9-A06A7A3C05D1}" type="pres">
      <dgm:prSet presAssocID="{E0B786C3-8F34-4D04-B466-FF5748B2E6A8}" presName="childShape" presStyleCnt="0"/>
      <dgm:spPr/>
    </dgm:pt>
    <dgm:pt modelId="{280D868B-836A-4C88-96B8-4AB7C5A07521}" type="pres">
      <dgm:prSet presAssocID="{9ABC4EE4-2D8C-406C-85FB-320D8263950F}" presName="Name13" presStyleLbl="parChTrans1D2" presStyleIdx="5" presStyleCnt="15"/>
      <dgm:spPr/>
    </dgm:pt>
    <dgm:pt modelId="{BB52533C-E8E3-4345-9D6A-7FE2DA112F60}" type="pres">
      <dgm:prSet presAssocID="{112464B2-3396-423B-8468-D16DCC1E99B9}" presName="childText" presStyleLbl="bgAcc1" presStyleIdx="5" presStyleCnt="15" custScaleX="167620" custLinFactX="-100000" custLinFactNeighborX="-196202" custLinFactNeighborY="-1310">
        <dgm:presLayoutVars>
          <dgm:bulletEnabled val="1"/>
        </dgm:presLayoutVars>
      </dgm:prSet>
      <dgm:spPr/>
    </dgm:pt>
    <dgm:pt modelId="{61A9234F-A0A9-46BF-85B9-36329378275A}" type="pres">
      <dgm:prSet presAssocID="{850ACEAB-E50E-40F6-91B5-B07F53D4D919}" presName="Name13" presStyleLbl="parChTrans1D2" presStyleIdx="6" presStyleCnt="15"/>
      <dgm:spPr/>
    </dgm:pt>
    <dgm:pt modelId="{14702926-BDB9-4E85-987E-F58AB9722DA7}" type="pres">
      <dgm:prSet presAssocID="{D5D63342-CB5A-4501-9D9E-8D5FE1B1347E}" presName="childText" presStyleLbl="bgAcc1" presStyleIdx="6" presStyleCnt="15" custScaleX="204150" custLinFactX="-100000" custLinFactNeighborX="-196202" custLinFactNeighborY="-1310">
        <dgm:presLayoutVars>
          <dgm:bulletEnabled val="1"/>
        </dgm:presLayoutVars>
      </dgm:prSet>
      <dgm:spPr/>
    </dgm:pt>
    <dgm:pt modelId="{B356675B-68EE-4657-BE8B-050F150A14FE}" type="pres">
      <dgm:prSet presAssocID="{37D6AFD4-CC8D-433C-80F0-5BB551E835CE}" presName="Name13" presStyleLbl="parChTrans1D2" presStyleIdx="7" presStyleCnt="15"/>
      <dgm:spPr/>
    </dgm:pt>
    <dgm:pt modelId="{BA9B479F-3A3B-4EAD-A8A7-661A9DA5F1CE}" type="pres">
      <dgm:prSet presAssocID="{602588E3-9213-495A-838F-C5A349190192}" presName="childText" presStyleLbl="bgAcc1" presStyleIdx="7" presStyleCnt="15" custScaleX="164560" custLinFactX="-100000" custLinFactNeighborX="-196202" custLinFactNeighborY="-1310">
        <dgm:presLayoutVars>
          <dgm:bulletEnabled val="1"/>
        </dgm:presLayoutVars>
      </dgm:prSet>
      <dgm:spPr/>
    </dgm:pt>
    <dgm:pt modelId="{B06E7A61-920C-474A-847F-AC7C2EB82C9C}" type="pres">
      <dgm:prSet presAssocID="{42980B22-B865-45BE-B57A-FBAE9E6EF3B3}" presName="Name13" presStyleLbl="parChTrans1D2" presStyleIdx="8" presStyleCnt="15"/>
      <dgm:spPr/>
    </dgm:pt>
    <dgm:pt modelId="{DCC3FB09-32A6-45FF-9A18-AFAEFED81C3A}" type="pres">
      <dgm:prSet presAssocID="{53D5ECCE-7E74-417D-AFC7-7295FAB2F307}" presName="childText" presStyleLbl="bgAcc1" presStyleIdx="8" presStyleCnt="15" custScaleX="143247" custLinFactX="-100000" custLinFactNeighborX="-196202" custLinFactNeighborY="-1310">
        <dgm:presLayoutVars>
          <dgm:bulletEnabled val="1"/>
        </dgm:presLayoutVars>
      </dgm:prSet>
      <dgm:spPr/>
    </dgm:pt>
    <dgm:pt modelId="{E4AD77E9-84A8-441B-8198-3BB92BC4F97F}" type="pres">
      <dgm:prSet presAssocID="{1FDDFAA3-1F64-43E1-8380-566F97FE6D87}" presName="Name13" presStyleLbl="parChTrans1D2" presStyleIdx="9" presStyleCnt="15"/>
      <dgm:spPr/>
    </dgm:pt>
    <dgm:pt modelId="{D6C5F729-C6DA-4544-903D-0DE9356ABD5C}" type="pres">
      <dgm:prSet presAssocID="{9312FC70-9998-4678-8EA1-59FF96361A3D}" presName="childText" presStyleLbl="bgAcc1" presStyleIdx="9" presStyleCnt="15" custScaleX="137157" custLinFactX="-100000" custLinFactNeighborX="-196202" custLinFactNeighborY="-4187">
        <dgm:presLayoutVars>
          <dgm:bulletEnabled val="1"/>
        </dgm:presLayoutVars>
      </dgm:prSet>
      <dgm:spPr/>
    </dgm:pt>
    <dgm:pt modelId="{3E3FEF7A-F054-46CC-93DB-DC7409795083}" type="pres">
      <dgm:prSet presAssocID="{F8EC0936-5AA7-474C-A241-AC241EE6C8FA}" presName="root" presStyleCnt="0"/>
      <dgm:spPr/>
    </dgm:pt>
    <dgm:pt modelId="{C302FAB8-A3A6-4188-AB99-8FE70CCDCED6}" type="pres">
      <dgm:prSet presAssocID="{F8EC0936-5AA7-474C-A241-AC241EE6C8FA}" presName="rootComposite" presStyleCnt="0"/>
      <dgm:spPr/>
    </dgm:pt>
    <dgm:pt modelId="{E37112B4-02D8-4CA5-9A81-59C597CA838A}" type="pres">
      <dgm:prSet presAssocID="{F8EC0936-5AA7-474C-A241-AC241EE6C8FA}" presName="rootText" presStyleLbl="node1" presStyleIdx="2" presStyleCnt="3" custLinFactNeighborX="55774" custLinFactNeighborY="2995"/>
      <dgm:spPr/>
    </dgm:pt>
    <dgm:pt modelId="{37C38FA0-9C83-46A0-91E4-008D5567E92C}" type="pres">
      <dgm:prSet presAssocID="{F8EC0936-5AA7-474C-A241-AC241EE6C8FA}" presName="rootConnector" presStyleLbl="node1" presStyleIdx="2" presStyleCnt="3"/>
      <dgm:spPr/>
    </dgm:pt>
    <dgm:pt modelId="{7016CC3C-25F4-4559-97DF-58B7E8F645F7}" type="pres">
      <dgm:prSet presAssocID="{F8EC0936-5AA7-474C-A241-AC241EE6C8FA}" presName="childShape" presStyleCnt="0"/>
      <dgm:spPr/>
    </dgm:pt>
    <dgm:pt modelId="{2B65FD08-E03F-4B4A-ADB5-95E50F78E13C}" type="pres">
      <dgm:prSet presAssocID="{2A1501FC-8ED7-4DB7-A9E5-9A714EC21B88}" presName="Name13" presStyleLbl="parChTrans1D2" presStyleIdx="10" presStyleCnt="15"/>
      <dgm:spPr/>
    </dgm:pt>
    <dgm:pt modelId="{6CA86C96-99FF-4379-88EB-DCCAABD4FC8D}" type="pres">
      <dgm:prSet presAssocID="{5D78E862-0A8C-4702-AC36-7CC385C7A857}" presName="childText" presStyleLbl="bgAcc1" presStyleIdx="10" presStyleCnt="15" custLinFactNeighborX="69294" custLinFactNeighborY="-7916">
        <dgm:presLayoutVars>
          <dgm:bulletEnabled val="1"/>
        </dgm:presLayoutVars>
      </dgm:prSet>
      <dgm:spPr/>
    </dgm:pt>
    <dgm:pt modelId="{69328686-FE9E-4BEF-86D6-85014099DCC6}" type="pres">
      <dgm:prSet presAssocID="{A270F6F1-BF1F-41F7-8240-284C95E99093}" presName="Name13" presStyleLbl="parChTrans1D2" presStyleIdx="11" presStyleCnt="15"/>
      <dgm:spPr/>
    </dgm:pt>
    <dgm:pt modelId="{36DB2DC7-50AB-47E3-B79D-39901B8795FC}" type="pres">
      <dgm:prSet presAssocID="{4EF9EEE7-6F1E-4169-B0DE-60358B783D1C}" presName="childText" presStyleLbl="bgAcc1" presStyleIdx="11" presStyleCnt="15" custScaleX="148628" custLinFactNeighborX="68953" custLinFactNeighborY="-5359">
        <dgm:presLayoutVars>
          <dgm:bulletEnabled val="1"/>
        </dgm:presLayoutVars>
      </dgm:prSet>
      <dgm:spPr/>
    </dgm:pt>
    <dgm:pt modelId="{834487EC-FDEA-4332-80E7-E80C7CBEE17F}" type="pres">
      <dgm:prSet presAssocID="{8750CE7A-0C24-4897-A368-04882DCB82EE}" presName="Name13" presStyleLbl="parChTrans1D2" presStyleIdx="12" presStyleCnt="15"/>
      <dgm:spPr/>
    </dgm:pt>
    <dgm:pt modelId="{DB38D698-49B7-4EBA-8090-DF9EC7420900}" type="pres">
      <dgm:prSet presAssocID="{7EB995FA-4F5F-4408-B549-77FBD6DE3369}" presName="childText" presStyleLbl="bgAcc1" presStyleIdx="12" presStyleCnt="15" custScaleX="213997" custLinFactNeighborX="69717" custLinFactNeighborY="2995">
        <dgm:presLayoutVars>
          <dgm:bulletEnabled val="1"/>
        </dgm:presLayoutVars>
      </dgm:prSet>
      <dgm:spPr/>
    </dgm:pt>
    <dgm:pt modelId="{791F7277-901A-42B9-977B-3F92BAEA5C26}" type="pres">
      <dgm:prSet presAssocID="{409BF5A1-C2D2-4530-A128-B74506133043}" presName="Name13" presStyleLbl="parChTrans1D2" presStyleIdx="13" presStyleCnt="15"/>
      <dgm:spPr/>
    </dgm:pt>
    <dgm:pt modelId="{C0166EB7-C6B7-4766-AB87-0F383159DBEA}" type="pres">
      <dgm:prSet presAssocID="{2549A6D1-B786-4513-97BC-D825920B1B47}" presName="childText" presStyleLbl="bgAcc1" presStyleIdx="13" presStyleCnt="15" custScaleX="203246" custLinFactNeighborX="69717" custLinFactNeighborY="2995">
        <dgm:presLayoutVars>
          <dgm:bulletEnabled val="1"/>
        </dgm:presLayoutVars>
      </dgm:prSet>
      <dgm:spPr/>
    </dgm:pt>
    <dgm:pt modelId="{6D90E312-2199-44BB-A657-33EEF64EF0A4}" type="pres">
      <dgm:prSet presAssocID="{30863097-C26A-49C2-AEAB-AD8889F3B9F8}" presName="Name13" presStyleLbl="parChTrans1D2" presStyleIdx="14" presStyleCnt="15"/>
      <dgm:spPr/>
    </dgm:pt>
    <dgm:pt modelId="{3FF87746-DCAA-4ABA-AF2C-91632FCCB1A8}" type="pres">
      <dgm:prSet presAssocID="{205EFC70-914B-4969-AD4E-DCC5F56AB9A0}" presName="childText" presStyleLbl="bgAcc1" presStyleIdx="14" presStyleCnt="15" custScaleX="194112" custLinFactNeighborX="69717" custLinFactNeighborY="-10297">
        <dgm:presLayoutVars>
          <dgm:bulletEnabled val="1"/>
        </dgm:presLayoutVars>
      </dgm:prSet>
      <dgm:spPr/>
    </dgm:pt>
  </dgm:ptLst>
  <dgm:cxnLst>
    <dgm:cxn modelId="{E5010200-E489-4053-9DBE-5BCE3F08F793}" type="presOf" srcId="{F8EC0936-5AA7-474C-A241-AC241EE6C8FA}" destId="{E37112B4-02D8-4CA5-9A81-59C597CA838A}" srcOrd="0" destOrd="0" presId="urn:microsoft.com/office/officeart/2005/8/layout/hierarchy3"/>
    <dgm:cxn modelId="{D5174802-7A44-484A-84D9-D9A8ECB2A98B}" type="presOf" srcId="{2549A6D1-B786-4513-97BC-D825920B1B47}" destId="{C0166EB7-C6B7-4766-AB87-0F383159DBEA}" srcOrd="0" destOrd="0" presId="urn:microsoft.com/office/officeart/2005/8/layout/hierarchy3"/>
    <dgm:cxn modelId="{51715D0E-A541-484B-B0A0-FC89CED7F2F0}" srcId="{171776FB-6FEC-41D4-9A1C-C4EA7E879FCE}" destId="{65EAF565-44F9-4195-A18B-FD2E108C0567}" srcOrd="0" destOrd="0" parTransId="{0BE24268-2B68-415E-B049-D87A8CBBCA4F}" sibTransId="{B2B8292C-B75C-4D8D-8D3F-CDF73566ED98}"/>
    <dgm:cxn modelId="{A6023711-F430-412E-8E1D-D4DD430262FF}" srcId="{F8EC0936-5AA7-474C-A241-AC241EE6C8FA}" destId="{205EFC70-914B-4969-AD4E-DCC5F56AB9A0}" srcOrd="4" destOrd="0" parTransId="{30863097-C26A-49C2-AEAB-AD8889F3B9F8}" sibTransId="{752A7AEA-0BB3-4F30-B896-30DD85DA7F85}"/>
    <dgm:cxn modelId="{A6382913-1C2F-4AC4-8D05-FB15BC04D451}" srcId="{E0B786C3-8F34-4D04-B466-FF5748B2E6A8}" destId="{602588E3-9213-495A-838F-C5A349190192}" srcOrd="2" destOrd="0" parTransId="{37D6AFD4-CC8D-433C-80F0-5BB551E835CE}" sibTransId="{12ADB30E-AE7F-4328-94A7-9C586B2EF7B6}"/>
    <dgm:cxn modelId="{BDCB1716-25DB-4702-8B31-9BF2C69D5671}" srcId="{E0B786C3-8F34-4D04-B466-FF5748B2E6A8}" destId="{53D5ECCE-7E74-417D-AFC7-7295FAB2F307}" srcOrd="3" destOrd="0" parTransId="{42980B22-B865-45BE-B57A-FBAE9E6EF3B3}" sibTransId="{8DF77380-A0B7-454C-8AD0-6A5CEFE94C7B}"/>
    <dgm:cxn modelId="{C8FA4716-8496-4269-9FEE-82E5293A0BE4}" type="presOf" srcId="{0BE24268-2B68-415E-B049-D87A8CBBCA4F}" destId="{2CDCA06E-9C5E-49E1-BF3E-AE55E020EEF3}" srcOrd="0" destOrd="0" presId="urn:microsoft.com/office/officeart/2005/8/layout/hierarchy3"/>
    <dgm:cxn modelId="{C9232421-F046-45D0-A1D4-900129A1E3C9}" type="presOf" srcId="{5D78E862-0A8C-4702-AC36-7CC385C7A857}" destId="{6CA86C96-99FF-4379-88EB-DCCAABD4FC8D}" srcOrd="0" destOrd="0" presId="urn:microsoft.com/office/officeart/2005/8/layout/hierarchy3"/>
    <dgm:cxn modelId="{956DC621-3F8F-4581-8C28-0D63F94D083E}" type="presOf" srcId="{602588E3-9213-495A-838F-C5A349190192}" destId="{BA9B479F-3A3B-4EAD-A8A7-661A9DA5F1CE}" srcOrd="0" destOrd="0" presId="urn:microsoft.com/office/officeart/2005/8/layout/hierarchy3"/>
    <dgm:cxn modelId="{0D0F6F25-07CD-4C14-989B-54AC07DF1065}" type="presOf" srcId="{96B83A22-2E88-4F69-95C9-782522CD63BF}" destId="{D5DC86FB-A09B-46D8-B033-BCAE1F5B13F8}" srcOrd="0" destOrd="0" presId="urn:microsoft.com/office/officeart/2005/8/layout/hierarchy3"/>
    <dgm:cxn modelId="{A814E226-700A-494E-AF28-CA4A34556DD3}" type="presOf" srcId="{409BF5A1-C2D2-4530-A128-B74506133043}" destId="{791F7277-901A-42B9-977B-3F92BAEA5C26}" srcOrd="0" destOrd="0" presId="urn:microsoft.com/office/officeart/2005/8/layout/hierarchy3"/>
    <dgm:cxn modelId="{EAB99827-1235-42F4-9F17-6E7209497285}" type="presOf" srcId="{A270F6F1-BF1F-41F7-8240-284C95E99093}" destId="{69328686-FE9E-4BEF-86D6-85014099DCC6}" srcOrd="0" destOrd="0" presId="urn:microsoft.com/office/officeart/2005/8/layout/hierarchy3"/>
    <dgm:cxn modelId="{F133F227-7DF9-4C3E-A74F-DF533ED3BF6A}" type="presOf" srcId="{7EB995FA-4F5F-4408-B549-77FBD6DE3369}" destId="{DB38D698-49B7-4EBA-8090-DF9EC7420900}" srcOrd="0" destOrd="0" presId="urn:microsoft.com/office/officeart/2005/8/layout/hierarchy3"/>
    <dgm:cxn modelId="{652E8829-5FB2-4905-B701-A83F801E5500}" srcId="{171776FB-6FEC-41D4-9A1C-C4EA7E879FCE}" destId="{09584AD4-FDD2-4CCD-B1D4-A467D08C92FD}" srcOrd="2" destOrd="0" parTransId="{96B83A22-2E88-4F69-95C9-782522CD63BF}" sibTransId="{A6FD5192-ADA7-4AA0-BDBE-07131DAB3054}"/>
    <dgm:cxn modelId="{FF3ECC2C-ED5B-4F59-B21A-B02BB74D3EE1}" srcId="{171776FB-6FEC-41D4-9A1C-C4EA7E879FCE}" destId="{9F785AD5-6D87-41B7-8AEE-5FCF2D7C3BA5}" srcOrd="1" destOrd="0" parTransId="{8D8B4D12-7078-4D75-B0A0-1222D768B134}" sibTransId="{1CC39053-0CFC-4158-B0C5-37B25F986F0A}"/>
    <dgm:cxn modelId="{C8A05E2D-9160-436A-884E-B25CBB6A53F2}" type="presOf" srcId="{65EAF565-44F9-4195-A18B-FD2E108C0567}" destId="{33147D37-5311-4D44-A900-992B30793924}" srcOrd="0" destOrd="0" presId="urn:microsoft.com/office/officeart/2005/8/layout/hierarchy3"/>
    <dgm:cxn modelId="{3EA18C5D-5936-4854-BA12-28B4DC2E7422}" type="presOf" srcId="{171776FB-6FEC-41D4-9A1C-C4EA7E879FCE}" destId="{0B4FC7F7-66ED-4D36-B294-11956D107FF5}" srcOrd="0" destOrd="0" presId="urn:microsoft.com/office/officeart/2005/8/layout/hierarchy3"/>
    <dgm:cxn modelId="{8FB0C141-058D-4E73-927A-9FF04A3393D6}" srcId="{E0B786C3-8F34-4D04-B466-FF5748B2E6A8}" destId="{9312FC70-9998-4678-8EA1-59FF96361A3D}" srcOrd="4" destOrd="0" parTransId="{1FDDFAA3-1F64-43E1-8380-566F97FE6D87}" sibTransId="{58D8A394-DCD4-434D-B372-74877BD55290}"/>
    <dgm:cxn modelId="{9CBA6165-2BDF-4757-B93F-164171917FF0}" type="presOf" srcId="{1FDDFAA3-1F64-43E1-8380-566F97FE6D87}" destId="{E4AD77E9-84A8-441B-8198-3BB92BC4F97F}" srcOrd="0" destOrd="0" presId="urn:microsoft.com/office/officeart/2005/8/layout/hierarchy3"/>
    <dgm:cxn modelId="{1957FA46-DCD0-4DD7-AFD7-F6CB466F97AB}" srcId="{F8EC0936-5AA7-474C-A241-AC241EE6C8FA}" destId="{4EF9EEE7-6F1E-4169-B0DE-60358B783D1C}" srcOrd="1" destOrd="0" parTransId="{A270F6F1-BF1F-41F7-8240-284C95E99093}" sibTransId="{500EB11C-5936-4237-A8A6-6D69879FE913}"/>
    <dgm:cxn modelId="{ADE4D249-335E-4B7B-8D77-A154C9E0A43A}" type="presOf" srcId="{09584AD4-FDD2-4CCD-B1D4-A467D08C92FD}" destId="{0F8203FC-D41E-4270-94D9-CDD45D863C67}" srcOrd="0" destOrd="0" presId="urn:microsoft.com/office/officeart/2005/8/layout/hierarchy3"/>
    <dgm:cxn modelId="{3390064B-0A78-4806-A518-7D381B058959}" type="presOf" srcId="{D5D63342-CB5A-4501-9D9E-8D5FE1B1347E}" destId="{14702926-BDB9-4E85-987E-F58AB9722DA7}" srcOrd="0" destOrd="0" presId="urn:microsoft.com/office/officeart/2005/8/layout/hierarchy3"/>
    <dgm:cxn modelId="{04447C6B-3876-4964-B67E-C5089CBC71FA}" srcId="{E0B786C3-8F34-4D04-B466-FF5748B2E6A8}" destId="{112464B2-3396-423B-8468-D16DCC1E99B9}" srcOrd="0" destOrd="0" parTransId="{9ABC4EE4-2D8C-406C-85FB-320D8263950F}" sibTransId="{8522DD0B-522E-44AC-A6ED-2134767D2449}"/>
    <dgm:cxn modelId="{A57BE94B-8A6B-4C77-8BB7-363B5CD33F5E}" srcId="{F8EC0936-5AA7-474C-A241-AC241EE6C8FA}" destId="{2549A6D1-B786-4513-97BC-D825920B1B47}" srcOrd="3" destOrd="0" parTransId="{409BF5A1-C2D2-4530-A128-B74506133043}" sibTransId="{E1CAE789-60A8-4CA8-AD53-F9F6D75FBE1F}"/>
    <dgm:cxn modelId="{EF8F474C-BBEC-41D1-8593-0BCBDDF2C991}" type="presOf" srcId="{42980B22-B865-45BE-B57A-FBAE9E6EF3B3}" destId="{B06E7A61-920C-474A-847F-AC7C2EB82C9C}" srcOrd="0" destOrd="0" presId="urn:microsoft.com/office/officeart/2005/8/layout/hierarchy3"/>
    <dgm:cxn modelId="{FBA8DB6D-2615-4D3E-B2B6-3A3CE949048B}" type="presOf" srcId="{9312FC70-9998-4678-8EA1-59FF96361A3D}" destId="{D6C5F729-C6DA-4544-903D-0DE9356ABD5C}" srcOrd="0" destOrd="0" presId="urn:microsoft.com/office/officeart/2005/8/layout/hierarchy3"/>
    <dgm:cxn modelId="{0122E971-86E0-45B0-B662-EBE5582A9DD4}" type="presOf" srcId="{850ACEAB-E50E-40F6-91B5-B07F53D4D919}" destId="{61A9234F-A0A9-46BF-85B9-36329378275A}" srcOrd="0" destOrd="0" presId="urn:microsoft.com/office/officeart/2005/8/layout/hierarchy3"/>
    <dgm:cxn modelId="{B8CB2674-7FCC-4540-A24A-0BF3F5AC1234}" type="presOf" srcId="{E0B786C3-8F34-4D04-B466-FF5748B2E6A8}" destId="{7735D957-6070-437C-AA52-3E38C6E7C604}" srcOrd="0" destOrd="0" presId="urn:microsoft.com/office/officeart/2005/8/layout/hierarchy3"/>
    <dgm:cxn modelId="{6879FB78-BB6C-40F4-8183-5AA2FBBCF086}" srcId="{171776FB-6FEC-41D4-9A1C-C4EA7E879FCE}" destId="{AE5600A6-1D98-4D0A-8DA7-07812791E213}" srcOrd="3" destOrd="0" parTransId="{E34B5405-07CC-4AC3-BBFC-52B9B806CBEA}" sibTransId="{0659828A-1B67-4077-BA8C-5D01CD896992}"/>
    <dgm:cxn modelId="{96AA6D79-2B03-41BA-9C6F-7E976BC290D0}" type="presOf" srcId="{3D19AAAF-6E06-42E7-ABB1-1A34349F3DAC}" destId="{65F8D00D-6EB5-483E-A68C-736E0E9CA956}" srcOrd="0" destOrd="0" presId="urn:microsoft.com/office/officeart/2005/8/layout/hierarchy3"/>
    <dgm:cxn modelId="{39EF8279-52B8-448C-8B6A-A1B1DCAA5393}" type="presOf" srcId="{8750CE7A-0C24-4897-A368-04882DCB82EE}" destId="{834487EC-FDEA-4332-80E7-E80C7CBEE17F}" srcOrd="0" destOrd="0" presId="urn:microsoft.com/office/officeart/2005/8/layout/hierarchy3"/>
    <dgm:cxn modelId="{F636A679-984B-458C-82BC-5A64A2569579}" srcId="{F8EC0936-5AA7-474C-A241-AC241EE6C8FA}" destId="{7EB995FA-4F5F-4408-B549-77FBD6DE3369}" srcOrd="2" destOrd="0" parTransId="{8750CE7A-0C24-4897-A368-04882DCB82EE}" sibTransId="{3A98ACF5-7C3D-4199-A09B-6FA057276D3C}"/>
    <dgm:cxn modelId="{5E28857B-8066-4496-B236-6AA42547DE43}" type="presOf" srcId="{4EF9EEE7-6F1E-4169-B0DE-60358B783D1C}" destId="{36DB2DC7-50AB-47E3-B79D-39901B8795FC}" srcOrd="0" destOrd="0" presId="urn:microsoft.com/office/officeart/2005/8/layout/hierarchy3"/>
    <dgm:cxn modelId="{6AFC247F-E7B4-4499-8728-5F50D2C6DB45}" type="presOf" srcId="{E0B786C3-8F34-4D04-B466-FF5748B2E6A8}" destId="{30A57C07-7DE1-4536-88F6-988BB4E4680E}" srcOrd="1" destOrd="0" presId="urn:microsoft.com/office/officeart/2005/8/layout/hierarchy3"/>
    <dgm:cxn modelId="{FFF33C83-0FB6-4B6B-B1E4-A42DFD86D641}" type="presOf" srcId="{53D5ECCE-7E74-417D-AFC7-7295FAB2F307}" destId="{DCC3FB09-32A6-45FF-9A18-AFAEFED81C3A}" srcOrd="0" destOrd="0" presId="urn:microsoft.com/office/officeart/2005/8/layout/hierarchy3"/>
    <dgm:cxn modelId="{A95F4B88-F142-45E5-879D-247D74D2BE8C}" type="presOf" srcId="{112464B2-3396-423B-8468-D16DCC1E99B9}" destId="{BB52533C-E8E3-4345-9D6A-7FE2DA112F60}" srcOrd="0" destOrd="0" presId="urn:microsoft.com/office/officeart/2005/8/layout/hierarchy3"/>
    <dgm:cxn modelId="{41100395-5421-4C80-9E1C-85776D494617}" srcId="{3D19AAAF-6E06-42E7-ABB1-1A34349F3DAC}" destId="{171776FB-6FEC-41D4-9A1C-C4EA7E879FCE}" srcOrd="0" destOrd="0" parTransId="{C9D6784F-9381-4A93-8A12-A2AD5CD35467}" sibTransId="{73D15090-FEB9-4C99-85AB-C62390804B31}"/>
    <dgm:cxn modelId="{FE32DD96-EE8A-4B79-8E7B-C38AB5183A2E}" srcId="{E0B786C3-8F34-4D04-B466-FF5748B2E6A8}" destId="{D5D63342-CB5A-4501-9D9E-8D5FE1B1347E}" srcOrd="1" destOrd="0" parTransId="{850ACEAB-E50E-40F6-91B5-B07F53D4D919}" sibTransId="{923ED78B-7470-4BA2-9F2A-A2919A922575}"/>
    <dgm:cxn modelId="{8DFE7F9D-5A07-48E6-B81E-D7428B62A658}" type="presOf" srcId="{68FEA868-AD01-4E66-9C96-CB908B530455}" destId="{7C8B28F2-A35B-4A2F-B48A-A9EE2181D064}" srcOrd="0" destOrd="0" presId="urn:microsoft.com/office/officeart/2005/8/layout/hierarchy3"/>
    <dgm:cxn modelId="{CF97B9AD-0F60-4F17-BB3D-F6ED317B5971}" type="presOf" srcId="{29897A0A-D053-4262-8621-C26E896D3868}" destId="{0FDE67DE-DA86-4F23-873D-04A838DDB97F}" srcOrd="0" destOrd="0" presId="urn:microsoft.com/office/officeart/2005/8/layout/hierarchy3"/>
    <dgm:cxn modelId="{626171BC-1452-48E2-8AB4-A661F03BC569}" type="presOf" srcId="{205EFC70-914B-4969-AD4E-DCC5F56AB9A0}" destId="{3FF87746-DCAA-4ABA-AF2C-91632FCCB1A8}" srcOrd="0" destOrd="0" presId="urn:microsoft.com/office/officeart/2005/8/layout/hierarchy3"/>
    <dgm:cxn modelId="{D45E7EBC-CD1D-4DA6-8273-68EF741C3DA9}" type="presOf" srcId="{8D8B4D12-7078-4D75-B0A0-1222D768B134}" destId="{A1136EC0-AB4A-4178-B886-270B72F0A67E}" srcOrd="0" destOrd="0" presId="urn:microsoft.com/office/officeart/2005/8/layout/hierarchy3"/>
    <dgm:cxn modelId="{83460ABE-A716-47EF-84F9-6AC544D1B2CD}" srcId="{F8EC0936-5AA7-474C-A241-AC241EE6C8FA}" destId="{5D78E862-0A8C-4702-AC36-7CC385C7A857}" srcOrd="0" destOrd="0" parTransId="{2A1501FC-8ED7-4DB7-A9E5-9A714EC21B88}" sibTransId="{42DA8571-05FF-477A-9D5F-A42721F47E4A}"/>
    <dgm:cxn modelId="{5BAE1AC3-057C-42E0-85E8-720362E33EC6}" type="presOf" srcId="{F8EC0936-5AA7-474C-A241-AC241EE6C8FA}" destId="{37C38FA0-9C83-46A0-91E4-008D5567E92C}" srcOrd="1" destOrd="0" presId="urn:microsoft.com/office/officeart/2005/8/layout/hierarchy3"/>
    <dgm:cxn modelId="{4AA3E8C7-DE9A-43DE-94F2-FF02753AC2EB}" type="presOf" srcId="{37D6AFD4-CC8D-433C-80F0-5BB551E835CE}" destId="{B356675B-68EE-4657-BE8B-050F150A14FE}" srcOrd="0" destOrd="0" presId="urn:microsoft.com/office/officeart/2005/8/layout/hierarchy3"/>
    <dgm:cxn modelId="{3A99B9CB-708E-4D40-8BFB-4FAB89A62874}" type="presOf" srcId="{E34B5405-07CC-4AC3-BBFC-52B9B806CBEA}" destId="{3988ECA0-A36D-4674-BC9C-728CBB0F281F}" srcOrd="0" destOrd="0" presId="urn:microsoft.com/office/officeart/2005/8/layout/hierarchy3"/>
    <dgm:cxn modelId="{224D24CC-8615-4807-AA5D-DDDB5571E406}" type="presOf" srcId="{9F785AD5-6D87-41B7-8AEE-5FCF2D7C3BA5}" destId="{3B8D95AB-D867-49EB-A37C-DEBFA7677ECD}" srcOrd="0" destOrd="0" presId="urn:microsoft.com/office/officeart/2005/8/layout/hierarchy3"/>
    <dgm:cxn modelId="{68A4D4D3-4AA4-42B3-80E6-9F22F33FBD7B}" type="presOf" srcId="{AE5600A6-1D98-4D0A-8DA7-07812791E213}" destId="{AD2A0684-2ECE-434C-B00D-3A8291AE66FF}" srcOrd="0" destOrd="0" presId="urn:microsoft.com/office/officeart/2005/8/layout/hierarchy3"/>
    <dgm:cxn modelId="{99070EDD-1A18-431C-9A8A-36CAB28C887E}" type="presOf" srcId="{2A1501FC-8ED7-4DB7-A9E5-9A714EC21B88}" destId="{2B65FD08-E03F-4B4A-ADB5-95E50F78E13C}" srcOrd="0" destOrd="0" presId="urn:microsoft.com/office/officeart/2005/8/layout/hierarchy3"/>
    <dgm:cxn modelId="{0674B5E6-34FA-43F3-9775-0004D6C45679}" srcId="{171776FB-6FEC-41D4-9A1C-C4EA7E879FCE}" destId="{29897A0A-D053-4262-8621-C26E896D3868}" srcOrd="4" destOrd="0" parTransId="{68FEA868-AD01-4E66-9C96-CB908B530455}" sibTransId="{F025A22A-8396-478F-A110-83D1B3F5A26A}"/>
    <dgm:cxn modelId="{A52FEAF0-27A9-438A-A8E5-37F57B0D8F78}" srcId="{3D19AAAF-6E06-42E7-ABB1-1A34349F3DAC}" destId="{E0B786C3-8F34-4D04-B466-FF5748B2E6A8}" srcOrd="1" destOrd="0" parTransId="{AE1D34FE-2416-4EB0-A86E-D6A64BAC3846}" sibTransId="{6C4ECA46-52AF-440F-BDB8-793E9CAB30EB}"/>
    <dgm:cxn modelId="{BA9F39F1-F297-4A66-8FB0-0E733439DFE8}" type="presOf" srcId="{9ABC4EE4-2D8C-406C-85FB-320D8263950F}" destId="{280D868B-836A-4C88-96B8-4AB7C5A07521}" srcOrd="0" destOrd="0" presId="urn:microsoft.com/office/officeart/2005/8/layout/hierarchy3"/>
    <dgm:cxn modelId="{D8FA7BF3-4421-42E1-BE6C-9532183FCF56}" type="presOf" srcId="{171776FB-6FEC-41D4-9A1C-C4EA7E879FCE}" destId="{C3A548BC-2928-4ACF-A4C5-616670C6B30B}" srcOrd="1" destOrd="0" presId="urn:microsoft.com/office/officeart/2005/8/layout/hierarchy3"/>
    <dgm:cxn modelId="{707A7DF3-5A7B-42E6-BAA9-C91A605FFC2D}" type="presOf" srcId="{30863097-C26A-49C2-AEAB-AD8889F3B9F8}" destId="{6D90E312-2199-44BB-A657-33EEF64EF0A4}" srcOrd="0" destOrd="0" presId="urn:microsoft.com/office/officeart/2005/8/layout/hierarchy3"/>
    <dgm:cxn modelId="{56C286F4-CACC-4FF5-881F-4176A8A79D79}" srcId="{3D19AAAF-6E06-42E7-ABB1-1A34349F3DAC}" destId="{F8EC0936-5AA7-474C-A241-AC241EE6C8FA}" srcOrd="2" destOrd="0" parTransId="{319127BC-140A-4206-97D9-E7EA92F94842}" sibTransId="{E2477B87-652A-4110-A3A0-F0D17D4DA70B}"/>
    <dgm:cxn modelId="{8D6977DD-3E43-46F3-AEEC-5ABAC87DB0AE}" type="presParOf" srcId="{65F8D00D-6EB5-483E-A68C-736E0E9CA956}" destId="{1553E48E-52FE-44A0-89A0-28E1BD684C29}" srcOrd="0" destOrd="0" presId="urn:microsoft.com/office/officeart/2005/8/layout/hierarchy3"/>
    <dgm:cxn modelId="{7DAF5B59-1D7B-44B6-ADCB-BED538A71DCB}" type="presParOf" srcId="{1553E48E-52FE-44A0-89A0-28E1BD684C29}" destId="{11F48BA6-1209-4A5A-97FD-96EF2C3CEE91}" srcOrd="0" destOrd="0" presId="urn:microsoft.com/office/officeart/2005/8/layout/hierarchy3"/>
    <dgm:cxn modelId="{822192B6-8014-4E69-B62C-4423F2C7FF57}" type="presParOf" srcId="{11F48BA6-1209-4A5A-97FD-96EF2C3CEE91}" destId="{0B4FC7F7-66ED-4D36-B294-11956D107FF5}" srcOrd="0" destOrd="0" presId="urn:microsoft.com/office/officeart/2005/8/layout/hierarchy3"/>
    <dgm:cxn modelId="{8E764ADD-DB76-47D1-82DB-0CF9E61A47DA}" type="presParOf" srcId="{11F48BA6-1209-4A5A-97FD-96EF2C3CEE91}" destId="{C3A548BC-2928-4ACF-A4C5-616670C6B30B}" srcOrd="1" destOrd="0" presId="urn:microsoft.com/office/officeart/2005/8/layout/hierarchy3"/>
    <dgm:cxn modelId="{22786A0B-5A85-463C-B338-FE83A5E02A8F}" type="presParOf" srcId="{1553E48E-52FE-44A0-89A0-28E1BD684C29}" destId="{074DE27A-02CE-4C5F-932F-E6B68592509F}" srcOrd="1" destOrd="0" presId="urn:microsoft.com/office/officeart/2005/8/layout/hierarchy3"/>
    <dgm:cxn modelId="{F20682C6-E55E-4D3D-BEB1-1F869B011768}" type="presParOf" srcId="{074DE27A-02CE-4C5F-932F-E6B68592509F}" destId="{2CDCA06E-9C5E-49E1-BF3E-AE55E020EEF3}" srcOrd="0" destOrd="0" presId="urn:microsoft.com/office/officeart/2005/8/layout/hierarchy3"/>
    <dgm:cxn modelId="{69232AF1-1F57-4814-8C7D-717BA20A98BA}" type="presParOf" srcId="{074DE27A-02CE-4C5F-932F-E6B68592509F}" destId="{33147D37-5311-4D44-A900-992B30793924}" srcOrd="1" destOrd="0" presId="urn:microsoft.com/office/officeart/2005/8/layout/hierarchy3"/>
    <dgm:cxn modelId="{98ECF036-9D4B-4576-8099-1A7FD0F86DDE}" type="presParOf" srcId="{074DE27A-02CE-4C5F-932F-E6B68592509F}" destId="{A1136EC0-AB4A-4178-B886-270B72F0A67E}" srcOrd="2" destOrd="0" presId="urn:microsoft.com/office/officeart/2005/8/layout/hierarchy3"/>
    <dgm:cxn modelId="{B4570B9F-8DF9-421A-A932-927AFFF1E05E}" type="presParOf" srcId="{074DE27A-02CE-4C5F-932F-E6B68592509F}" destId="{3B8D95AB-D867-49EB-A37C-DEBFA7677ECD}" srcOrd="3" destOrd="0" presId="urn:microsoft.com/office/officeart/2005/8/layout/hierarchy3"/>
    <dgm:cxn modelId="{781C0C54-D480-4C87-A977-EF9EACE78389}" type="presParOf" srcId="{074DE27A-02CE-4C5F-932F-E6B68592509F}" destId="{D5DC86FB-A09B-46D8-B033-BCAE1F5B13F8}" srcOrd="4" destOrd="0" presId="urn:microsoft.com/office/officeart/2005/8/layout/hierarchy3"/>
    <dgm:cxn modelId="{A0F951D6-DC01-4BED-A8CD-827DD2E74535}" type="presParOf" srcId="{074DE27A-02CE-4C5F-932F-E6B68592509F}" destId="{0F8203FC-D41E-4270-94D9-CDD45D863C67}" srcOrd="5" destOrd="0" presId="urn:microsoft.com/office/officeart/2005/8/layout/hierarchy3"/>
    <dgm:cxn modelId="{7CC5EFA7-C35C-4467-9B5F-F5F9AF29043C}" type="presParOf" srcId="{074DE27A-02CE-4C5F-932F-E6B68592509F}" destId="{3988ECA0-A36D-4674-BC9C-728CBB0F281F}" srcOrd="6" destOrd="0" presId="urn:microsoft.com/office/officeart/2005/8/layout/hierarchy3"/>
    <dgm:cxn modelId="{8DD1CFFA-4390-4260-A434-66A77DF1A4B9}" type="presParOf" srcId="{074DE27A-02CE-4C5F-932F-E6B68592509F}" destId="{AD2A0684-2ECE-434C-B00D-3A8291AE66FF}" srcOrd="7" destOrd="0" presId="urn:microsoft.com/office/officeart/2005/8/layout/hierarchy3"/>
    <dgm:cxn modelId="{500AA2F3-C14A-4C09-91B0-6853A360E2CB}" type="presParOf" srcId="{074DE27A-02CE-4C5F-932F-E6B68592509F}" destId="{7C8B28F2-A35B-4A2F-B48A-A9EE2181D064}" srcOrd="8" destOrd="0" presId="urn:microsoft.com/office/officeart/2005/8/layout/hierarchy3"/>
    <dgm:cxn modelId="{8F0FD672-E4BD-496B-B8F1-75B8860B2208}" type="presParOf" srcId="{074DE27A-02CE-4C5F-932F-E6B68592509F}" destId="{0FDE67DE-DA86-4F23-873D-04A838DDB97F}" srcOrd="9" destOrd="0" presId="urn:microsoft.com/office/officeart/2005/8/layout/hierarchy3"/>
    <dgm:cxn modelId="{6435D3B0-3339-43FB-94D8-A9C40AE3F043}" type="presParOf" srcId="{65F8D00D-6EB5-483E-A68C-736E0E9CA956}" destId="{84B83356-8A9C-47F5-ACCC-2CF05D39CBD4}" srcOrd="1" destOrd="0" presId="urn:microsoft.com/office/officeart/2005/8/layout/hierarchy3"/>
    <dgm:cxn modelId="{0D18DC55-4519-413F-ABEA-0C7B5DD71A82}" type="presParOf" srcId="{84B83356-8A9C-47F5-ACCC-2CF05D39CBD4}" destId="{CA958337-910E-4E63-8600-D0C8C3954275}" srcOrd="0" destOrd="0" presId="urn:microsoft.com/office/officeart/2005/8/layout/hierarchy3"/>
    <dgm:cxn modelId="{44834063-7027-46E0-92C6-439D03CFE5CF}" type="presParOf" srcId="{CA958337-910E-4E63-8600-D0C8C3954275}" destId="{7735D957-6070-437C-AA52-3E38C6E7C604}" srcOrd="0" destOrd="0" presId="urn:microsoft.com/office/officeart/2005/8/layout/hierarchy3"/>
    <dgm:cxn modelId="{676C573F-6020-4CE1-8FB7-7E94D53C15AD}" type="presParOf" srcId="{CA958337-910E-4E63-8600-D0C8C3954275}" destId="{30A57C07-7DE1-4536-88F6-988BB4E4680E}" srcOrd="1" destOrd="0" presId="urn:microsoft.com/office/officeart/2005/8/layout/hierarchy3"/>
    <dgm:cxn modelId="{FD2A256F-20CD-4EBC-8419-E063EF7687C0}" type="presParOf" srcId="{84B83356-8A9C-47F5-ACCC-2CF05D39CBD4}" destId="{4AC6D840-2E6E-4524-9BE9-A06A7A3C05D1}" srcOrd="1" destOrd="0" presId="urn:microsoft.com/office/officeart/2005/8/layout/hierarchy3"/>
    <dgm:cxn modelId="{87E2F98A-D671-47CC-A277-AEBD0175D9DE}" type="presParOf" srcId="{4AC6D840-2E6E-4524-9BE9-A06A7A3C05D1}" destId="{280D868B-836A-4C88-96B8-4AB7C5A07521}" srcOrd="0" destOrd="0" presId="urn:microsoft.com/office/officeart/2005/8/layout/hierarchy3"/>
    <dgm:cxn modelId="{2C908956-D869-4428-938A-9D666F4F3472}" type="presParOf" srcId="{4AC6D840-2E6E-4524-9BE9-A06A7A3C05D1}" destId="{BB52533C-E8E3-4345-9D6A-7FE2DA112F60}" srcOrd="1" destOrd="0" presId="urn:microsoft.com/office/officeart/2005/8/layout/hierarchy3"/>
    <dgm:cxn modelId="{C0852FAD-A370-4DCD-AE35-18D041A0112B}" type="presParOf" srcId="{4AC6D840-2E6E-4524-9BE9-A06A7A3C05D1}" destId="{61A9234F-A0A9-46BF-85B9-36329378275A}" srcOrd="2" destOrd="0" presId="urn:microsoft.com/office/officeart/2005/8/layout/hierarchy3"/>
    <dgm:cxn modelId="{82674709-497E-4F5E-BDCB-E0DAD2B9FD0B}" type="presParOf" srcId="{4AC6D840-2E6E-4524-9BE9-A06A7A3C05D1}" destId="{14702926-BDB9-4E85-987E-F58AB9722DA7}" srcOrd="3" destOrd="0" presId="urn:microsoft.com/office/officeart/2005/8/layout/hierarchy3"/>
    <dgm:cxn modelId="{1E596DBA-ED9E-4B1E-BB30-F1030C83F44B}" type="presParOf" srcId="{4AC6D840-2E6E-4524-9BE9-A06A7A3C05D1}" destId="{B356675B-68EE-4657-BE8B-050F150A14FE}" srcOrd="4" destOrd="0" presId="urn:microsoft.com/office/officeart/2005/8/layout/hierarchy3"/>
    <dgm:cxn modelId="{A6496B69-FC61-4473-BB30-BA2BBD4C97D5}" type="presParOf" srcId="{4AC6D840-2E6E-4524-9BE9-A06A7A3C05D1}" destId="{BA9B479F-3A3B-4EAD-A8A7-661A9DA5F1CE}" srcOrd="5" destOrd="0" presId="urn:microsoft.com/office/officeart/2005/8/layout/hierarchy3"/>
    <dgm:cxn modelId="{724B1691-C9C1-44BB-BC3D-0B18F54B3CBF}" type="presParOf" srcId="{4AC6D840-2E6E-4524-9BE9-A06A7A3C05D1}" destId="{B06E7A61-920C-474A-847F-AC7C2EB82C9C}" srcOrd="6" destOrd="0" presId="urn:microsoft.com/office/officeart/2005/8/layout/hierarchy3"/>
    <dgm:cxn modelId="{813578DA-7AE1-4EF8-B5AB-311CB1924907}" type="presParOf" srcId="{4AC6D840-2E6E-4524-9BE9-A06A7A3C05D1}" destId="{DCC3FB09-32A6-45FF-9A18-AFAEFED81C3A}" srcOrd="7" destOrd="0" presId="urn:microsoft.com/office/officeart/2005/8/layout/hierarchy3"/>
    <dgm:cxn modelId="{F75EA23D-3E33-4A9E-9EF7-050CBFC5C15C}" type="presParOf" srcId="{4AC6D840-2E6E-4524-9BE9-A06A7A3C05D1}" destId="{E4AD77E9-84A8-441B-8198-3BB92BC4F97F}" srcOrd="8" destOrd="0" presId="urn:microsoft.com/office/officeart/2005/8/layout/hierarchy3"/>
    <dgm:cxn modelId="{58E3718A-B424-40B5-B0B3-FDD09C04C279}" type="presParOf" srcId="{4AC6D840-2E6E-4524-9BE9-A06A7A3C05D1}" destId="{D6C5F729-C6DA-4544-903D-0DE9356ABD5C}" srcOrd="9" destOrd="0" presId="urn:microsoft.com/office/officeart/2005/8/layout/hierarchy3"/>
    <dgm:cxn modelId="{2359FD2D-B1AD-4C7D-B1C5-9472ECD02600}" type="presParOf" srcId="{65F8D00D-6EB5-483E-A68C-736E0E9CA956}" destId="{3E3FEF7A-F054-46CC-93DB-DC7409795083}" srcOrd="2" destOrd="0" presId="urn:microsoft.com/office/officeart/2005/8/layout/hierarchy3"/>
    <dgm:cxn modelId="{CD973822-E337-4E5A-B4F2-3F6C124714E4}" type="presParOf" srcId="{3E3FEF7A-F054-46CC-93DB-DC7409795083}" destId="{C302FAB8-A3A6-4188-AB99-8FE70CCDCED6}" srcOrd="0" destOrd="0" presId="urn:microsoft.com/office/officeart/2005/8/layout/hierarchy3"/>
    <dgm:cxn modelId="{80BF4268-A44C-4BB1-88E1-BB1D4D2E6210}" type="presParOf" srcId="{C302FAB8-A3A6-4188-AB99-8FE70CCDCED6}" destId="{E37112B4-02D8-4CA5-9A81-59C597CA838A}" srcOrd="0" destOrd="0" presId="urn:microsoft.com/office/officeart/2005/8/layout/hierarchy3"/>
    <dgm:cxn modelId="{E248A0D7-4D9E-4A4B-9F4D-7430398B802C}" type="presParOf" srcId="{C302FAB8-A3A6-4188-AB99-8FE70CCDCED6}" destId="{37C38FA0-9C83-46A0-91E4-008D5567E92C}" srcOrd="1" destOrd="0" presId="urn:microsoft.com/office/officeart/2005/8/layout/hierarchy3"/>
    <dgm:cxn modelId="{FAFED55E-3BF1-4D65-A520-0AE71287893C}" type="presParOf" srcId="{3E3FEF7A-F054-46CC-93DB-DC7409795083}" destId="{7016CC3C-25F4-4559-97DF-58B7E8F645F7}" srcOrd="1" destOrd="0" presId="urn:microsoft.com/office/officeart/2005/8/layout/hierarchy3"/>
    <dgm:cxn modelId="{CE86827F-CF01-44D0-B6B4-F596D9D3D3CC}" type="presParOf" srcId="{7016CC3C-25F4-4559-97DF-58B7E8F645F7}" destId="{2B65FD08-E03F-4B4A-ADB5-95E50F78E13C}" srcOrd="0" destOrd="0" presId="urn:microsoft.com/office/officeart/2005/8/layout/hierarchy3"/>
    <dgm:cxn modelId="{A37422CF-5D1C-42F0-9032-9D51E241EAF9}" type="presParOf" srcId="{7016CC3C-25F4-4559-97DF-58B7E8F645F7}" destId="{6CA86C96-99FF-4379-88EB-DCCAABD4FC8D}" srcOrd="1" destOrd="0" presId="urn:microsoft.com/office/officeart/2005/8/layout/hierarchy3"/>
    <dgm:cxn modelId="{EF5D5DEB-0A19-444A-8E5D-E174495953B3}" type="presParOf" srcId="{7016CC3C-25F4-4559-97DF-58B7E8F645F7}" destId="{69328686-FE9E-4BEF-86D6-85014099DCC6}" srcOrd="2" destOrd="0" presId="urn:microsoft.com/office/officeart/2005/8/layout/hierarchy3"/>
    <dgm:cxn modelId="{493ECF7A-2998-47CA-A758-935D2A34C089}" type="presParOf" srcId="{7016CC3C-25F4-4559-97DF-58B7E8F645F7}" destId="{36DB2DC7-50AB-47E3-B79D-39901B8795FC}" srcOrd="3" destOrd="0" presId="urn:microsoft.com/office/officeart/2005/8/layout/hierarchy3"/>
    <dgm:cxn modelId="{9A0243E0-0423-45ED-9AA0-F3FF9F0970BB}" type="presParOf" srcId="{7016CC3C-25F4-4559-97DF-58B7E8F645F7}" destId="{834487EC-FDEA-4332-80E7-E80C7CBEE17F}" srcOrd="4" destOrd="0" presId="urn:microsoft.com/office/officeart/2005/8/layout/hierarchy3"/>
    <dgm:cxn modelId="{C2D41365-4792-4601-9C2A-169D5AEFE1D6}" type="presParOf" srcId="{7016CC3C-25F4-4559-97DF-58B7E8F645F7}" destId="{DB38D698-49B7-4EBA-8090-DF9EC7420900}" srcOrd="5" destOrd="0" presId="urn:microsoft.com/office/officeart/2005/8/layout/hierarchy3"/>
    <dgm:cxn modelId="{4D8A99DD-967A-46D5-92D0-F034263F838F}" type="presParOf" srcId="{7016CC3C-25F4-4559-97DF-58B7E8F645F7}" destId="{791F7277-901A-42B9-977B-3F92BAEA5C26}" srcOrd="6" destOrd="0" presId="urn:microsoft.com/office/officeart/2005/8/layout/hierarchy3"/>
    <dgm:cxn modelId="{6908AABE-7C4F-4900-8005-6AFB4CB32238}" type="presParOf" srcId="{7016CC3C-25F4-4559-97DF-58B7E8F645F7}" destId="{C0166EB7-C6B7-4766-AB87-0F383159DBEA}" srcOrd="7" destOrd="0" presId="urn:microsoft.com/office/officeart/2005/8/layout/hierarchy3"/>
    <dgm:cxn modelId="{797F249E-F3AD-4FE6-A5A5-38D956244C90}" type="presParOf" srcId="{7016CC3C-25F4-4559-97DF-58B7E8F645F7}" destId="{6D90E312-2199-44BB-A657-33EEF64EF0A4}" srcOrd="8" destOrd="0" presId="urn:microsoft.com/office/officeart/2005/8/layout/hierarchy3"/>
    <dgm:cxn modelId="{EFB49D70-A1B3-4DFD-B9AF-7E16339A6138}" type="presParOf" srcId="{7016CC3C-25F4-4559-97DF-58B7E8F645F7}" destId="{3FF87746-DCAA-4ABA-AF2C-91632FCCB1A8}"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FC7F7-66ED-4D36-B294-11956D107FF5}">
      <dsp:nvSpPr>
        <dsp:cNvPr id="0" name=""/>
        <dsp:cNvSpPr/>
      </dsp:nvSpPr>
      <dsp:spPr>
        <a:xfrm>
          <a:off x="3538717" y="23611"/>
          <a:ext cx="1564152" cy="782076"/>
        </a:xfrm>
        <a:prstGeom prst="roundRect">
          <a:avLst>
            <a:gd name="adj" fmla="val 1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id-ID" sz="1800" kern="1200" dirty="0"/>
            <a:t>Kawasan Lindung (</a:t>
          </a:r>
          <a:r>
            <a:rPr lang="en-US" sz="1800" kern="1200" dirty="0"/>
            <a:t>No. 32 </a:t>
          </a:r>
          <a:r>
            <a:rPr lang="en-US" sz="1800" kern="1200" dirty="0" err="1"/>
            <a:t>Tahun</a:t>
          </a:r>
          <a:r>
            <a:rPr lang="en-US" sz="1800" kern="1200" dirty="0"/>
            <a:t> 1990</a:t>
          </a:r>
          <a:r>
            <a:rPr lang="id-ID" sz="1800" kern="1200" dirty="0"/>
            <a:t>)</a:t>
          </a:r>
        </a:p>
      </dsp:txBody>
      <dsp:txXfrm>
        <a:off x="3561623" y="46517"/>
        <a:ext cx="1518340" cy="736264"/>
      </dsp:txXfrm>
    </dsp:sp>
    <dsp:sp modelId="{2CDCA06E-9C5E-49E1-BF3E-AE55E020EEF3}">
      <dsp:nvSpPr>
        <dsp:cNvPr id="0" name=""/>
        <dsp:cNvSpPr/>
      </dsp:nvSpPr>
      <dsp:spPr>
        <a:xfrm>
          <a:off x="3695133" y="805687"/>
          <a:ext cx="99983" cy="650452"/>
        </a:xfrm>
        <a:custGeom>
          <a:avLst/>
          <a:gdLst/>
          <a:ahLst/>
          <a:cxnLst/>
          <a:rect l="0" t="0" r="0" b="0"/>
          <a:pathLst>
            <a:path>
              <a:moveTo>
                <a:pt x="0" y="0"/>
              </a:moveTo>
              <a:lnTo>
                <a:pt x="0" y="650452"/>
              </a:lnTo>
              <a:lnTo>
                <a:pt x="99983" y="6504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147D37-5311-4D44-A900-992B30793924}">
      <dsp:nvSpPr>
        <dsp:cNvPr id="0" name=""/>
        <dsp:cNvSpPr/>
      </dsp:nvSpPr>
      <dsp:spPr>
        <a:xfrm>
          <a:off x="3795116" y="1065102"/>
          <a:ext cx="1251321" cy="782076"/>
        </a:xfrm>
        <a:prstGeom prst="roundRect">
          <a:avLst>
            <a:gd name="adj" fmla="val 1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Kawasan </a:t>
          </a:r>
          <a:r>
            <a:rPr lang="en-US" sz="1800" kern="1200" dirty="0" err="1"/>
            <a:t>Hutan</a:t>
          </a:r>
          <a:r>
            <a:rPr lang="en-US" sz="1800" kern="1200" dirty="0"/>
            <a:t> </a:t>
          </a:r>
          <a:r>
            <a:rPr lang="en-US" sz="1800" kern="1200" dirty="0" err="1"/>
            <a:t>Lindung</a:t>
          </a:r>
          <a:endParaRPr lang="id-ID" sz="1800" kern="1200" dirty="0"/>
        </a:p>
      </dsp:txBody>
      <dsp:txXfrm>
        <a:off x="3818022" y="1088008"/>
        <a:ext cx="1205509" cy="736264"/>
      </dsp:txXfrm>
    </dsp:sp>
    <dsp:sp modelId="{A1136EC0-AB4A-4178-B886-270B72F0A67E}">
      <dsp:nvSpPr>
        <dsp:cNvPr id="0" name=""/>
        <dsp:cNvSpPr/>
      </dsp:nvSpPr>
      <dsp:spPr>
        <a:xfrm>
          <a:off x="3695133" y="805687"/>
          <a:ext cx="99983" cy="1628047"/>
        </a:xfrm>
        <a:custGeom>
          <a:avLst/>
          <a:gdLst/>
          <a:ahLst/>
          <a:cxnLst/>
          <a:rect l="0" t="0" r="0" b="0"/>
          <a:pathLst>
            <a:path>
              <a:moveTo>
                <a:pt x="0" y="0"/>
              </a:moveTo>
              <a:lnTo>
                <a:pt x="0" y="1628047"/>
              </a:lnTo>
              <a:lnTo>
                <a:pt x="99983" y="16280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8D95AB-D867-49EB-A37C-DEBFA7677ECD}">
      <dsp:nvSpPr>
        <dsp:cNvPr id="0" name=""/>
        <dsp:cNvSpPr/>
      </dsp:nvSpPr>
      <dsp:spPr>
        <a:xfrm>
          <a:off x="3795116" y="2042697"/>
          <a:ext cx="1251321" cy="782076"/>
        </a:xfrm>
        <a:prstGeom prst="roundRect">
          <a:avLst>
            <a:gd name="adj" fmla="val 1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Kawasan </a:t>
          </a:r>
          <a:r>
            <a:rPr lang="en-US" sz="1800" kern="1200" dirty="0" err="1"/>
            <a:t>Bergambut</a:t>
          </a:r>
          <a:endParaRPr lang="id-ID" sz="1800" kern="1200" dirty="0"/>
        </a:p>
      </dsp:txBody>
      <dsp:txXfrm>
        <a:off x="3818022" y="2065603"/>
        <a:ext cx="1205509" cy="736264"/>
      </dsp:txXfrm>
    </dsp:sp>
    <dsp:sp modelId="{D5DC86FB-A09B-46D8-B033-BCAE1F5B13F8}">
      <dsp:nvSpPr>
        <dsp:cNvPr id="0" name=""/>
        <dsp:cNvSpPr/>
      </dsp:nvSpPr>
      <dsp:spPr>
        <a:xfrm>
          <a:off x="3695133" y="805687"/>
          <a:ext cx="99983" cy="2605643"/>
        </a:xfrm>
        <a:custGeom>
          <a:avLst/>
          <a:gdLst/>
          <a:ahLst/>
          <a:cxnLst/>
          <a:rect l="0" t="0" r="0" b="0"/>
          <a:pathLst>
            <a:path>
              <a:moveTo>
                <a:pt x="0" y="0"/>
              </a:moveTo>
              <a:lnTo>
                <a:pt x="0" y="2605643"/>
              </a:lnTo>
              <a:lnTo>
                <a:pt x="99983" y="260564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8203FC-D41E-4270-94D9-CDD45D863C67}">
      <dsp:nvSpPr>
        <dsp:cNvPr id="0" name=""/>
        <dsp:cNvSpPr/>
      </dsp:nvSpPr>
      <dsp:spPr>
        <a:xfrm>
          <a:off x="3795116" y="3020292"/>
          <a:ext cx="1251321" cy="782076"/>
        </a:xfrm>
        <a:prstGeom prst="roundRect">
          <a:avLst>
            <a:gd name="adj" fmla="val 1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Kawasan </a:t>
          </a:r>
          <a:r>
            <a:rPr lang="en-US" sz="1800" kern="1200" dirty="0" err="1"/>
            <a:t>Resapan</a:t>
          </a:r>
          <a:r>
            <a:rPr lang="en-US" sz="1800" kern="1200" dirty="0"/>
            <a:t> air </a:t>
          </a:r>
          <a:endParaRPr lang="id-ID" sz="1800" kern="1200" dirty="0"/>
        </a:p>
      </dsp:txBody>
      <dsp:txXfrm>
        <a:off x="3818022" y="3043198"/>
        <a:ext cx="1205509" cy="736264"/>
      </dsp:txXfrm>
    </dsp:sp>
    <dsp:sp modelId="{3988ECA0-A36D-4674-BC9C-728CBB0F281F}">
      <dsp:nvSpPr>
        <dsp:cNvPr id="0" name=""/>
        <dsp:cNvSpPr/>
      </dsp:nvSpPr>
      <dsp:spPr>
        <a:xfrm>
          <a:off x="3695133" y="805687"/>
          <a:ext cx="99983" cy="3583238"/>
        </a:xfrm>
        <a:custGeom>
          <a:avLst/>
          <a:gdLst/>
          <a:ahLst/>
          <a:cxnLst/>
          <a:rect l="0" t="0" r="0" b="0"/>
          <a:pathLst>
            <a:path>
              <a:moveTo>
                <a:pt x="0" y="0"/>
              </a:moveTo>
              <a:lnTo>
                <a:pt x="0" y="3583238"/>
              </a:lnTo>
              <a:lnTo>
                <a:pt x="99983" y="35832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2A0684-2ECE-434C-B00D-3A8291AE66FF}">
      <dsp:nvSpPr>
        <dsp:cNvPr id="0" name=""/>
        <dsp:cNvSpPr/>
      </dsp:nvSpPr>
      <dsp:spPr>
        <a:xfrm>
          <a:off x="3795116" y="3997888"/>
          <a:ext cx="1251321" cy="782076"/>
        </a:xfrm>
        <a:prstGeom prst="roundRect">
          <a:avLst>
            <a:gd name="adj" fmla="val 1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Sempadan</a:t>
          </a:r>
          <a:r>
            <a:rPr lang="en-US" sz="1800" kern="1200" dirty="0"/>
            <a:t> Pantai </a:t>
          </a:r>
          <a:endParaRPr lang="id-ID" sz="1800" kern="1200" dirty="0"/>
        </a:p>
      </dsp:txBody>
      <dsp:txXfrm>
        <a:off x="3818022" y="4020794"/>
        <a:ext cx="1205509" cy="736264"/>
      </dsp:txXfrm>
    </dsp:sp>
    <dsp:sp modelId="{7C8B28F2-A35B-4A2F-B48A-A9EE2181D064}">
      <dsp:nvSpPr>
        <dsp:cNvPr id="0" name=""/>
        <dsp:cNvSpPr/>
      </dsp:nvSpPr>
      <dsp:spPr>
        <a:xfrm>
          <a:off x="3695133" y="805687"/>
          <a:ext cx="99983" cy="4473703"/>
        </a:xfrm>
        <a:custGeom>
          <a:avLst/>
          <a:gdLst/>
          <a:ahLst/>
          <a:cxnLst/>
          <a:rect l="0" t="0" r="0" b="0"/>
          <a:pathLst>
            <a:path>
              <a:moveTo>
                <a:pt x="0" y="0"/>
              </a:moveTo>
              <a:lnTo>
                <a:pt x="0" y="4473703"/>
              </a:lnTo>
              <a:lnTo>
                <a:pt x="99983" y="44737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DE67DE-DA86-4F23-873D-04A838DDB97F}">
      <dsp:nvSpPr>
        <dsp:cNvPr id="0" name=""/>
        <dsp:cNvSpPr/>
      </dsp:nvSpPr>
      <dsp:spPr>
        <a:xfrm>
          <a:off x="3795116" y="4888352"/>
          <a:ext cx="1251321" cy="782076"/>
        </a:xfrm>
        <a:prstGeom prst="roundRect">
          <a:avLst>
            <a:gd name="adj" fmla="val 1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t>Sempadan</a:t>
          </a:r>
          <a:r>
            <a:rPr lang="en-US" sz="1800" kern="1200" dirty="0"/>
            <a:t> Sungai</a:t>
          </a:r>
          <a:endParaRPr lang="id-ID" sz="1800" kern="1200" dirty="0"/>
        </a:p>
      </dsp:txBody>
      <dsp:txXfrm>
        <a:off x="3818022" y="4911258"/>
        <a:ext cx="1205509" cy="736264"/>
      </dsp:txXfrm>
    </dsp:sp>
    <dsp:sp modelId="{7735D957-6070-437C-AA52-3E38C6E7C604}">
      <dsp:nvSpPr>
        <dsp:cNvPr id="0" name=""/>
        <dsp:cNvSpPr/>
      </dsp:nvSpPr>
      <dsp:spPr>
        <a:xfrm>
          <a:off x="0" y="23611"/>
          <a:ext cx="1564152" cy="782076"/>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id-ID" sz="1800" kern="1200" dirty="0"/>
            <a:t>Kawasan Lindung (</a:t>
          </a:r>
          <a:r>
            <a:rPr lang="en-US" sz="1800" kern="1200" dirty="0"/>
            <a:t>No. 32 </a:t>
          </a:r>
          <a:r>
            <a:rPr lang="en-US" sz="1800" kern="1200" dirty="0" err="1"/>
            <a:t>Tahun</a:t>
          </a:r>
          <a:r>
            <a:rPr lang="en-US" sz="1800" kern="1200" dirty="0"/>
            <a:t> 1990</a:t>
          </a:r>
          <a:r>
            <a:rPr lang="id-ID" sz="1800" kern="1200" dirty="0"/>
            <a:t>)</a:t>
          </a:r>
        </a:p>
      </dsp:txBody>
      <dsp:txXfrm>
        <a:off x="22906" y="46517"/>
        <a:ext cx="1518340" cy="736264"/>
      </dsp:txXfrm>
    </dsp:sp>
    <dsp:sp modelId="{280D868B-836A-4C88-96B8-4AB7C5A07521}">
      <dsp:nvSpPr>
        <dsp:cNvPr id="0" name=""/>
        <dsp:cNvSpPr/>
      </dsp:nvSpPr>
      <dsp:spPr>
        <a:xfrm>
          <a:off x="156415" y="805687"/>
          <a:ext cx="262685" cy="552888"/>
        </a:xfrm>
        <a:custGeom>
          <a:avLst/>
          <a:gdLst/>
          <a:ahLst/>
          <a:cxnLst/>
          <a:rect l="0" t="0" r="0" b="0"/>
          <a:pathLst>
            <a:path>
              <a:moveTo>
                <a:pt x="0" y="0"/>
              </a:moveTo>
              <a:lnTo>
                <a:pt x="0" y="552888"/>
              </a:lnTo>
              <a:lnTo>
                <a:pt x="262685" y="5528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52533C-E8E3-4345-9D6A-7FE2DA112F60}">
      <dsp:nvSpPr>
        <dsp:cNvPr id="0" name=""/>
        <dsp:cNvSpPr/>
      </dsp:nvSpPr>
      <dsp:spPr>
        <a:xfrm>
          <a:off x="419100" y="967538"/>
          <a:ext cx="2097465" cy="782076"/>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Kawasan </a:t>
          </a:r>
          <a:r>
            <a:rPr lang="en-US" sz="1800" kern="1200" dirty="0" err="1"/>
            <a:t>Suaka</a:t>
          </a:r>
          <a:r>
            <a:rPr lang="en-US" sz="1800" kern="1200" dirty="0"/>
            <a:t> </a:t>
          </a:r>
          <a:r>
            <a:rPr lang="en-US" sz="1800" kern="1200" dirty="0" err="1"/>
            <a:t>Alam</a:t>
          </a:r>
          <a:r>
            <a:rPr lang="en-US" sz="1800" kern="1200" dirty="0"/>
            <a:t> </a:t>
          </a:r>
          <a:endParaRPr lang="id-ID" sz="1800" kern="1200" dirty="0"/>
        </a:p>
      </dsp:txBody>
      <dsp:txXfrm>
        <a:off x="442006" y="990444"/>
        <a:ext cx="2051653" cy="736264"/>
      </dsp:txXfrm>
    </dsp:sp>
    <dsp:sp modelId="{61A9234F-A0A9-46BF-85B9-36329378275A}">
      <dsp:nvSpPr>
        <dsp:cNvPr id="0" name=""/>
        <dsp:cNvSpPr/>
      </dsp:nvSpPr>
      <dsp:spPr>
        <a:xfrm>
          <a:off x="156415" y="805687"/>
          <a:ext cx="262685" cy="1530483"/>
        </a:xfrm>
        <a:custGeom>
          <a:avLst/>
          <a:gdLst/>
          <a:ahLst/>
          <a:cxnLst/>
          <a:rect l="0" t="0" r="0" b="0"/>
          <a:pathLst>
            <a:path>
              <a:moveTo>
                <a:pt x="0" y="0"/>
              </a:moveTo>
              <a:lnTo>
                <a:pt x="0" y="1530483"/>
              </a:lnTo>
              <a:lnTo>
                <a:pt x="262685" y="153048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702926-BDB9-4E85-987E-F58AB9722DA7}">
      <dsp:nvSpPr>
        <dsp:cNvPr id="0" name=""/>
        <dsp:cNvSpPr/>
      </dsp:nvSpPr>
      <dsp:spPr>
        <a:xfrm>
          <a:off x="419100" y="1945133"/>
          <a:ext cx="2554573" cy="782076"/>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Kawasan </a:t>
          </a:r>
          <a:r>
            <a:rPr lang="en-US" sz="1800" kern="1200" dirty="0" err="1"/>
            <a:t>suaka</a:t>
          </a:r>
          <a:r>
            <a:rPr lang="en-US" sz="1800" kern="1200" dirty="0"/>
            <a:t> </a:t>
          </a:r>
          <a:r>
            <a:rPr lang="en-US" sz="1800" kern="1200" dirty="0" err="1"/>
            <a:t>alam</a:t>
          </a:r>
          <a:r>
            <a:rPr lang="en-US" sz="1800" kern="1200" dirty="0"/>
            <a:t> </a:t>
          </a:r>
          <a:r>
            <a:rPr lang="en-US" sz="1800" kern="1200" dirty="0" err="1"/>
            <a:t>Laut</a:t>
          </a:r>
          <a:r>
            <a:rPr lang="en-US" sz="1800" kern="1200" dirty="0"/>
            <a:t> dan </a:t>
          </a:r>
          <a:r>
            <a:rPr lang="en-US" sz="1800" kern="1200" dirty="0" err="1"/>
            <a:t>Perairan</a:t>
          </a:r>
          <a:r>
            <a:rPr lang="en-US" sz="1800" kern="1200" dirty="0"/>
            <a:t> </a:t>
          </a:r>
          <a:r>
            <a:rPr lang="en-US" sz="1800" kern="1200" dirty="0" err="1"/>
            <a:t>lainya</a:t>
          </a:r>
          <a:r>
            <a:rPr lang="en-US" sz="1800" kern="1200" dirty="0"/>
            <a:t> </a:t>
          </a:r>
          <a:endParaRPr lang="id-ID" sz="1800" kern="1200" dirty="0"/>
        </a:p>
      </dsp:txBody>
      <dsp:txXfrm>
        <a:off x="442006" y="1968039"/>
        <a:ext cx="2508761" cy="736264"/>
      </dsp:txXfrm>
    </dsp:sp>
    <dsp:sp modelId="{B356675B-68EE-4657-BE8B-050F150A14FE}">
      <dsp:nvSpPr>
        <dsp:cNvPr id="0" name=""/>
        <dsp:cNvSpPr/>
      </dsp:nvSpPr>
      <dsp:spPr>
        <a:xfrm>
          <a:off x="156415" y="805687"/>
          <a:ext cx="262685" cy="2508079"/>
        </a:xfrm>
        <a:custGeom>
          <a:avLst/>
          <a:gdLst/>
          <a:ahLst/>
          <a:cxnLst/>
          <a:rect l="0" t="0" r="0" b="0"/>
          <a:pathLst>
            <a:path>
              <a:moveTo>
                <a:pt x="0" y="0"/>
              </a:moveTo>
              <a:lnTo>
                <a:pt x="0" y="2508079"/>
              </a:lnTo>
              <a:lnTo>
                <a:pt x="262685" y="25080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9B479F-3A3B-4EAD-A8A7-661A9DA5F1CE}">
      <dsp:nvSpPr>
        <dsp:cNvPr id="0" name=""/>
        <dsp:cNvSpPr/>
      </dsp:nvSpPr>
      <dsp:spPr>
        <a:xfrm>
          <a:off x="419100" y="2922728"/>
          <a:ext cx="2059175" cy="782076"/>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Kawasan Pantai </a:t>
          </a:r>
          <a:r>
            <a:rPr lang="en-US" sz="1800" kern="1200" dirty="0" err="1"/>
            <a:t>berhutan</a:t>
          </a:r>
          <a:r>
            <a:rPr lang="en-US" sz="1800" kern="1200" dirty="0"/>
            <a:t> </a:t>
          </a:r>
          <a:r>
            <a:rPr lang="en-US" sz="1800" kern="1200" dirty="0" err="1"/>
            <a:t>Bakau</a:t>
          </a:r>
          <a:endParaRPr lang="id-ID" sz="1800" kern="1200" dirty="0"/>
        </a:p>
      </dsp:txBody>
      <dsp:txXfrm>
        <a:off x="442006" y="2945634"/>
        <a:ext cx="2013363" cy="736264"/>
      </dsp:txXfrm>
    </dsp:sp>
    <dsp:sp modelId="{B06E7A61-920C-474A-847F-AC7C2EB82C9C}">
      <dsp:nvSpPr>
        <dsp:cNvPr id="0" name=""/>
        <dsp:cNvSpPr/>
      </dsp:nvSpPr>
      <dsp:spPr>
        <a:xfrm>
          <a:off x="156415" y="805687"/>
          <a:ext cx="262685" cy="3485674"/>
        </a:xfrm>
        <a:custGeom>
          <a:avLst/>
          <a:gdLst/>
          <a:ahLst/>
          <a:cxnLst/>
          <a:rect l="0" t="0" r="0" b="0"/>
          <a:pathLst>
            <a:path>
              <a:moveTo>
                <a:pt x="0" y="0"/>
              </a:moveTo>
              <a:lnTo>
                <a:pt x="0" y="3485674"/>
              </a:lnTo>
              <a:lnTo>
                <a:pt x="262685" y="34856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C3FB09-32A6-45FF-9A18-AFAEFED81C3A}">
      <dsp:nvSpPr>
        <dsp:cNvPr id="0" name=""/>
        <dsp:cNvSpPr/>
      </dsp:nvSpPr>
      <dsp:spPr>
        <a:xfrm>
          <a:off x="419100" y="3900324"/>
          <a:ext cx="1792481" cy="782076"/>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Taman Nasional </a:t>
          </a:r>
          <a:endParaRPr lang="id-ID" sz="1800" kern="1200" dirty="0"/>
        </a:p>
      </dsp:txBody>
      <dsp:txXfrm>
        <a:off x="442006" y="3923230"/>
        <a:ext cx="1746669" cy="736264"/>
      </dsp:txXfrm>
    </dsp:sp>
    <dsp:sp modelId="{E4AD77E9-84A8-441B-8198-3BB92BC4F97F}">
      <dsp:nvSpPr>
        <dsp:cNvPr id="0" name=""/>
        <dsp:cNvSpPr/>
      </dsp:nvSpPr>
      <dsp:spPr>
        <a:xfrm>
          <a:off x="156415" y="805687"/>
          <a:ext cx="262685" cy="4440769"/>
        </a:xfrm>
        <a:custGeom>
          <a:avLst/>
          <a:gdLst/>
          <a:ahLst/>
          <a:cxnLst/>
          <a:rect l="0" t="0" r="0" b="0"/>
          <a:pathLst>
            <a:path>
              <a:moveTo>
                <a:pt x="0" y="0"/>
              </a:moveTo>
              <a:lnTo>
                <a:pt x="0" y="4440769"/>
              </a:lnTo>
              <a:lnTo>
                <a:pt x="262685" y="44407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C5F729-C6DA-4544-903D-0DE9356ABD5C}">
      <dsp:nvSpPr>
        <dsp:cNvPr id="0" name=""/>
        <dsp:cNvSpPr/>
      </dsp:nvSpPr>
      <dsp:spPr>
        <a:xfrm>
          <a:off x="419100" y="4855418"/>
          <a:ext cx="1716275" cy="782076"/>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Taman </a:t>
          </a:r>
          <a:r>
            <a:rPr lang="en-US" sz="1800" kern="1200" dirty="0" err="1"/>
            <a:t>Hutan</a:t>
          </a:r>
          <a:r>
            <a:rPr lang="en-US" sz="1800" kern="1200" dirty="0"/>
            <a:t> Raya</a:t>
          </a:r>
          <a:endParaRPr lang="id-ID" sz="1800" kern="1200" dirty="0"/>
        </a:p>
      </dsp:txBody>
      <dsp:txXfrm>
        <a:off x="442006" y="4878324"/>
        <a:ext cx="1670463" cy="736264"/>
      </dsp:txXfrm>
    </dsp:sp>
    <dsp:sp modelId="{E37112B4-02D8-4CA5-9A81-59C597CA838A}">
      <dsp:nvSpPr>
        <dsp:cNvPr id="0" name=""/>
        <dsp:cNvSpPr/>
      </dsp:nvSpPr>
      <dsp:spPr>
        <a:xfrm>
          <a:off x="7630712" y="23611"/>
          <a:ext cx="1564152" cy="782076"/>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id-ID" sz="1800" kern="1200"/>
            <a:t>Kawasan Lindung </a:t>
          </a:r>
          <a:r>
            <a:rPr lang="id-ID" sz="1800" kern="1200" dirty="0"/>
            <a:t>(</a:t>
          </a:r>
          <a:r>
            <a:rPr lang="en-US" sz="1800" kern="1200" dirty="0"/>
            <a:t>No. 32 </a:t>
          </a:r>
          <a:r>
            <a:rPr lang="en-US" sz="1800" kern="1200" dirty="0" err="1"/>
            <a:t>Tahun</a:t>
          </a:r>
          <a:r>
            <a:rPr lang="en-US" sz="1800" kern="1200" dirty="0"/>
            <a:t> 1990</a:t>
          </a:r>
          <a:r>
            <a:rPr lang="id-ID" sz="1800" kern="1200" dirty="0"/>
            <a:t>)</a:t>
          </a:r>
        </a:p>
      </dsp:txBody>
      <dsp:txXfrm>
        <a:off x="7653618" y="46517"/>
        <a:ext cx="1518340" cy="736264"/>
      </dsp:txXfrm>
    </dsp:sp>
    <dsp:sp modelId="{2B65FD08-E03F-4B4A-ADB5-95E50F78E13C}">
      <dsp:nvSpPr>
        <dsp:cNvPr id="0" name=""/>
        <dsp:cNvSpPr/>
      </dsp:nvSpPr>
      <dsp:spPr>
        <a:xfrm>
          <a:off x="7787127" y="805687"/>
          <a:ext cx="151115" cy="501224"/>
        </a:xfrm>
        <a:custGeom>
          <a:avLst/>
          <a:gdLst/>
          <a:ahLst/>
          <a:cxnLst/>
          <a:rect l="0" t="0" r="0" b="0"/>
          <a:pathLst>
            <a:path>
              <a:moveTo>
                <a:pt x="0" y="0"/>
              </a:moveTo>
              <a:lnTo>
                <a:pt x="0" y="501224"/>
              </a:lnTo>
              <a:lnTo>
                <a:pt x="151115" y="5012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A86C96-99FF-4379-88EB-DCCAABD4FC8D}">
      <dsp:nvSpPr>
        <dsp:cNvPr id="0" name=""/>
        <dsp:cNvSpPr/>
      </dsp:nvSpPr>
      <dsp:spPr>
        <a:xfrm>
          <a:off x="7938243" y="915874"/>
          <a:ext cx="1251321" cy="782076"/>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Taman </a:t>
          </a:r>
          <a:r>
            <a:rPr lang="en-US" sz="1800" kern="1200" dirty="0" err="1"/>
            <a:t>Wisata</a:t>
          </a:r>
          <a:r>
            <a:rPr lang="en-US" sz="1800" kern="1200" dirty="0"/>
            <a:t> </a:t>
          </a:r>
          <a:r>
            <a:rPr lang="en-US" sz="1800" kern="1200" dirty="0" err="1"/>
            <a:t>Alam</a:t>
          </a:r>
          <a:endParaRPr lang="id-ID" sz="1800" kern="1200" dirty="0"/>
        </a:p>
      </dsp:txBody>
      <dsp:txXfrm>
        <a:off x="7961149" y="938780"/>
        <a:ext cx="1205509" cy="736264"/>
      </dsp:txXfrm>
    </dsp:sp>
    <dsp:sp modelId="{69328686-FE9E-4BEF-86D6-85014099DCC6}">
      <dsp:nvSpPr>
        <dsp:cNvPr id="0" name=""/>
        <dsp:cNvSpPr/>
      </dsp:nvSpPr>
      <dsp:spPr>
        <a:xfrm>
          <a:off x="7787127" y="805687"/>
          <a:ext cx="146848" cy="1498817"/>
        </a:xfrm>
        <a:custGeom>
          <a:avLst/>
          <a:gdLst/>
          <a:ahLst/>
          <a:cxnLst/>
          <a:rect l="0" t="0" r="0" b="0"/>
          <a:pathLst>
            <a:path>
              <a:moveTo>
                <a:pt x="0" y="0"/>
              </a:moveTo>
              <a:lnTo>
                <a:pt x="0" y="1498817"/>
              </a:lnTo>
              <a:lnTo>
                <a:pt x="146848" y="149881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DB2DC7-50AB-47E3-B79D-39901B8795FC}">
      <dsp:nvSpPr>
        <dsp:cNvPr id="0" name=""/>
        <dsp:cNvSpPr/>
      </dsp:nvSpPr>
      <dsp:spPr>
        <a:xfrm>
          <a:off x="7933976" y="1913467"/>
          <a:ext cx="1859814" cy="782076"/>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Kawasan </a:t>
          </a:r>
          <a:r>
            <a:rPr lang="en-US" sz="1800" kern="1200" dirty="0" err="1"/>
            <a:t>sekitar</a:t>
          </a:r>
          <a:r>
            <a:rPr lang="en-US" sz="1800" kern="1200" dirty="0"/>
            <a:t> </a:t>
          </a:r>
          <a:r>
            <a:rPr lang="en-US" sz="1800" kern="1200" dirty="0" err="1"/>
            <a:t>Danau</a:t>
          </a:r>
          <a:r>
            <a:rPr lang="en-US" sz="1800" kern="1200" dirty="0"/>
            <a:t>/</a:t>
          </a:r>
          <a:r>
            <a:rPr lang="en-US" sz="1800" kern="1200" dirty="0" err="1"/>
            <a:t>Wadu</a:t>
          </a:r>
          <a:endParaRPr lang="id-ID" sz="1800" kern="1200" dirty="0"/>
        </a:p>
      </dsp:txBody>
      <dsp:txXfrm>
        <a:off x="7956882" y="1936373"/>
        <a:ext cx="1814002" cy="736264"/>
      </dsp:txXfrm>
    </dsp:sp>
    <dsp:sp modelId="{834487EC-FDEA-4332-80E7-E80C7CBEE17F}">
      <dsp:nvSpPr>
        <dsp:cNvPr id="0" name=""/>
        <dsp:cNvSpPr/>
      </dsp:nvSpPr>
      <dsp:spPr>
        <a:xfrm>
          <a:off x="7787127" y="805687"/>
          <a:ext cx="156408" cy="2541747"/>
        </a:xfrm>
        <a:custGeom>
          <a:avLst/>
          <a:gdLst/>
          <a:ahLst/>
          <a:cxnLst/>
          <a:rect l="0" t="0" r="0" b="0"/>
          <a:pathLst>
            <a:path>
              <a:moveTo>
                <a:pt x="0" y="0"/>
              </a:moveTo>
              <a:lnTo>
                <a:pt x="0" y="2541747"/>
              </a:lnTo>
              <a:lnTo>
                <a:pt x="156408" y="25417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38D698-49B7-4EBA-8090-DF9EC7420900}">
      <dsp:nvSpPr>
        <dsp:cNvPr id="0" name=""/>
        <dsp:cNvSpPr/>
      </dsp:nvSpPr>
      <dsp:spPr>
        <a:xfrm>
          <a:off x="7943536" y="2956397"/>
          <a:ext cx="2677791" cy="782076"/>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Kawasan </a:t>
          </a:r>
          <a:r>
            <a:rPr lang="en-US" sz="1800" kern="1200" dirty="0" err="1"/>
            <a:t>sekitar</a:t>
          </a:r>
          <a:r>
            <a:rPr lang="en-US" sz="1800" kern="1200" dirty="0"/>
            <a:t> </a:t>
          </a:r>
          <a:r>
            <a:rPr lang="en-US" sz="1800" kern="1200" dirty="0" err="1"/>
            <a:t>mata</a:t>
          </a:r>
          <a:r>
            <a:rPr lang="en-US" sz="1800" kern="1200" dirty="0"/>
            <a:t> air</a:t>
          </a:r>
          <a:endParaRPr lang="id-ID" sz="1800" kern="1200" dirty="0"/>
        </a:p>
      </dsp:txBody>
      <dsp:txXfrm>
        <a:off x="7966442" y="2979303"/>
        <a:ext cx="2631979" cy="736264"/>
      </dsp:txXfrm>
    </dsp:sp>
    <dsp:sp modelId="{791F7277-901A-42B9-977B-3F92BAEA5C26}">
      <dsp:nvSpPr>
        <dsp:cNvPr id="0" name=""/>
        <dsp:cNvSpPr/>
      </dsp:nvSpPr>
      <dsp:spPr>
        <a:xfrm>
          <a:off x="7787127" y="805687"/>
          <a:ext cx="156408" cy="3519342"/>
        </a:xfrm>
        <a:custGeom>
          <a:avLst/>
          <a:gdLst/>
          <a:ahLst/>
          <a:cxnLst/>
          <a:rect l="0" t="0" r="0" b="0"/>
          <a:pathLst>
            <a:path>
              <a:moveTo>
                <a:pt x="0" y="0"/>
              </a:moveTo>
              <a:lnTo>
                <a:pt x="0" y="3519342"/>
              </a:lnTo>
              <a:lnTo>
                <a:pt x="156408" y="35193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166EB7-C6B7-4766-AB87-0F383159DBEA}">
      <dsp:nvSpPr>
        <dsp:cNvPr id="0" name=""/>
        <dsp:cNvSpPr/>
      </dsp:nvSpPr>
      <dsp:spPr>
        <a:xfrm>
          <a:off x="7943536" y="3933992"/>
          <a:ext cx="2543261" cy="782076"/>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Kawasan </a:t>
          </a:r>
          <a:r>
            <a:rPr lang="en-US" sz="1800" kern="1200" dirty="0" err="1"/>
            <a:t>Cagar</a:t>
          </a:r>
          <a:r>
            <a:rPr lang="en-US" sz="1800" kern="1200" dirty="0"/>
            <a:t> </a:t>
          </a:r>
          <a:r>
            <a:rPr lang="en-US" sz="1800" kern="1200" dirty="0" err="1"/>
            <a:t>Budaya</a:t>
          </a:r>
          <a:r>
            <a:rPr lang="en-US" sz="1800" kern="1200" dirty="0"/>
            <a:t> dan </a:t>
          </a:r>
          <a:r>
            <a:rPr lang="en-US" sz="1800" kern="1200" dirty="0" err="1"/>
            <a:t>Ilmu</a:t>
          </a:r>
          <a:r>
            <a:rPr lang="en-US" sz="1800" kern="1200" dirty="0"/>
            <a:t> </a:t>
          </a:r>
          <a:r>
            <a:rPr lang="en-US" sz="1800" kern="1200" dirty="0" err="1"/>
            <a:t>Pengetahuan</a:t>
          </a:r>
          <a:endParaRPr lang="id-ID" sz="1800" kern="1200" dirty="0"/>
        </a:p>
      </dsp:txBody>
      <dsp:txXfrm>
        <a:off x="7966442" y="3956898"/>
        <a:ext cx="2497449" cy="736264"/>
      </dsp:txXfrm>
    </dsp:sp>
    <dsp:sp modelId="{6D90E312-2199-44BB-A657-33EEF64EF0A4}">
      <dsp:nvSpPr>
        <dsp:cNvPr id="0" name=""/>
        <dsp:cNvSpPr/>
      </dsp:nvSpPr>
      <dsp:spPr>
        <a:xfrm>
          <a:off x="7787127" y="805687"/>
          <a:ext cx="156408" cy="4392984"/>
        </a:xfrm>
        <a:custGeom>
          <a:avLst/>
          <a:gdLst/>
          <a:ahLst/>
          <a:cxnLst/>
          <a:rect l="0" t="0" r="0" b="0"/>
          <a:pathLst>
            <a:path>
              <a:moveTo>
                <a:pt x="0" y="0"/>
              </a:moveTo>
              <a:lnTo>
                <a:pt x="0" y="4392984"/>
              </a:lnTo>
              <a:lnTo>
                <a:pt x="156408" y="43929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F87746-DCAA-4ABA-AF2C-91632FCCB1A8}">
      <dsp:nvSpPr>
        <dsp:cNvPr id="0" name=""/>
        <dsp:cNvSpPr/>
      </dsp:nvSpPr>
      <dsp:spPr>
        <a:xfrm>
          <a:off x="7943536" y="4807634"/>
          <a:ext cx="2428965" cy="782076"/>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Kawasan Rawan </a:t>
          </a:r>
          <a:r>
            <a:rPr lang="en-US" sz="1800" kern="1200" dirty="0" err="1"/>
            <a:t>Bencana</a:t>
          </a:r>
          <a:r>
            <a:rPr lang="en-US" sz="1800" kern="1200" dirty="0"/>
            <a:t> </a:t>
          </a:r>
          <a:r>
            <a:rPr lang="en-US" sz="1800" kern="1200" dirty="0" err="1"/>
            <a:t>Alam</a:t>
          </a:r>
          <a:endParaRPr lang="id-ID" sz="1800" kern="1200" dirty="0"/>
        </a:p>
      </dsp:txBody>
      <dsp:txXfrm>
        <a:off x="7966442" y="4830540"/>
        <a:ext cx="2383153" cy="73626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8D2F0-5BE8-4239-82B3-C73771E8A1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CDC56019-E8F3-49F1-B6C6-6B67550E88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6EACE19D-92B6-4F30-9276-5EAA091BB8D1}"/>
              </a:ext>
            </a:extLst>
          </p:cNvPr>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a:extLst>
              <a:ext uri="{FF2B5EF4-FFF2-40B4-BE49-F238E27FC236}">
                <a16:creationId xmlns:a16="http://schemas.microsoft.com/office/drawing/2014/main" id="{F5A1B56F-E846-4C1D-874C-19EFC630CD58}"/>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B8A9302C-A715-4430-8A1A-7A7BF01BBACF}"/>
              </a:ext>
            </a:extLst>
          </p:cNvPr>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321380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0DD05-9378-451F-8077-19F8137CD610}"/>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09767328-0D8B-44CE-B690-87A51088F7B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778926C1-FBE0-4DC6-B49D-0070E9AE0E84}"/>
              </a:ext>
            </a:extLst>
          </p:cNvPr>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a:extLst>
              <a:ext uri="{FF2B5EF4-FFF2-40B4-BE49-F238E27FC236}">
                <a16:creationId xmlns:a16="http://schemas.microsoft.com/office/drawing/2014/main" id="{C6038309-AA2A-4D5D-A237-ECBBAEF63D3C}"/>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0D5121BA-71A9-4F15-92C7-655474A30172}"/>
              </a:ext>
            </a:extLst>
          </p:cNvPr>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249240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26786263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95190923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8DFEC-BB9D-4379-91B8-8F81CD416A08}"/>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C17C9A70-1F2A-409C-9C44-CFEA8259020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C3EF605A-B77D-4C43-A690-F76D4A514222}"/>
              </a:ext>
            </a:extLst>
          </p:cNvPr>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a:extLst>
              <a:ext uri="{FF2B5EF4-FFF2-40B4-BE49-F238E27FC236}">
                <a16:creationId xmlns:a16="http://schemas.microsoft.com/office/drawing/2014/main" id="{D6AF62BC-2F69-4EEF-B17F-7E5F4D53DF7F}"/>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AF8B0CDA-032B-4522-A24A-C5A61A41D409}"/>
              </a:ext>
            </a:extLst>
          </p:cNvPr>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8699943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id-ID"/>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15452106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78959939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5074365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410897021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F73DB1-C27C-4468-A663-D415453B7EFC}" type="datetimeFigureOut">
              <a:rPr lang="id-ID" smtClean="0"/>
              <a:t>03/09/2018</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5988683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F73DB1-C27C-4468-A663-D415453B7EFC}" type="datetimeFigureOut">
              <a:rPr lang="id-ID" smtClean="0"/>
              <a:t>03/09/2018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69324268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F73DB1-C27C-4468-A663-D415453B7EFC}" type="datetimeFigureOut">
              <a:rPr lang="id-ID" smtClean="0"/>
              <a:t>03/09/2018</a:t>
            </a:fld>
            <a:endParaRPr lang="id-ID"/>
          </a:p>
        </p:txBody>
      </p:sp>
      <p:sp>
        <p:nvSpPr>
          <p:cNvPr id="3" name="Footer Placeholder 2"/>
          <p:cNvSpPr>
            <a:spLocks noGrp="1"/>
          </p:cNvSpPr>
          <p:nvPr>
            <p:ph type="ftr" sz="quarter" idx="11"/>
          </p:nvPr>
        </p:nvSpPr>
        <p:spPr/>
        <p:txBody>
          <a:bodyPr/>
          <a:lstStyle/>
          <a:p>
            <a:endParaRPr lang="id-ID"/>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66451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4F28F1-AFC9-4266-8916-382752303C3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8D413667-034E-4026-AE97-18D3F3D8D64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D221C9A8-6C92-4CC2-B651-14AD0D219518}"/>
              </a:ext>
            </a:extLst>
          </p:cNvPr>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a:extLst>
              <a:ext uri="{FF2B5EF4-FFF2-40B4-BE49-F238E27FC236}">
                <a16:creationId xmlns:a16="http://schemas.microsoft.com/office/drawing/2014/main" id="{B9AF85C1-F669-46A9-BCD3-890CFA751AFD}"/>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66084DF5-5688-4894-99EC-285C49AB7CD5}"/>
              </a:ext>
            </a:extLst>
          </p:cNvPr>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19015366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407908849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65975884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94252980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15429247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62658570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71031039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EF73DB1-C27C-4468-A663-D415453B7EFC}" type="datetimeFigureOut">
              <a:rPr lang="id-ID" smtClean="0"/>
              <a:t>03/09/2018</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16008228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EF73DB1-C27C-4468-A663-D415453B7EFC}" type="datetimeFigureOut">
              <a:rPr lang="id-ID" smtClean="0"/>
              <a:t>03/09/2018</a:t>
            </a:fld>
            <a:endParaRPr lang="id-ID"/>
          </a:p>
        </p:txBody>
      </p:sp>
      <p:sp>
        <p:nvSpPr>
          <p:cNvPr id="8" name="Footer Placeholder 7"/>
          <p:cNvSpPr>
            <a:spLocks noGrp="1"/>
          </p:cNvSpPr>
          <p:nvPr>
            <p:ph type="ftr" sz="quarter" idx="11"/>
          </p:nvPr>
        </p:nvSpPr>
        <p:spPr>
          <a:xfrm>
            <a:off x="561111" y="6391838"/>
            <a:ext cx="3644282" cy="304801"/>
          </a:xfrm>
        </p:spPr>
        <p:txBody>
          <a:bodyPr/>
          <a:lstStyle/>
          <a:p>
            <a:endParaRPr lang="id-ID"/>
          </a:p>
        </p:txBody>
      </p:sp>
      <p:sp>
        <p:nvSpPr>
          <p:cNvPr id="9" name="Slide Number Placeholder 8"/>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22748435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92567144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848088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7134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a:xfrm>
            <a:off x="3962399" y="5870575"/>
            <a:ext cx="4893958" cy="377825"/>
          </a:xfrm>
        </p:spPr>
        <p:txBody>
          <a:bodyPr/>
          <a:lstStyle/>
          <a:p>
            <a:endParaRPr lang="id-ID"/>
          </a:p>
        </p:txBody>
      </p:sp>
      <p:sp>
        <p:nvSpPr>
          <p:cNvPr id="6" name="Slide Number Placeholder 5"/>
          <p:cNvSpPr>
            <a:spLocks noGrp="1"/>
          </p:cNvSpPr>
          <p:nvPr>
            <p:ph type="sldNum" sz="quarter" idx="12"/>
          </p:nvPr>
        </p:nvSpPr>
        <p:spPr>
          <a:xfrm>
            <a:off x="10608958" y="5870575"/>
            <a:ext cx="551167" cy="377825"/>
          </a:xfrm>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641495141"/>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54432380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99054206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59973266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F73DB1-C27C-4468-A663-D415453B7EFC}" type="datetimeFigureOut">
              <a:rPr lang="id-ID" smtClean="0"/>
              <a:t>03/09/2018</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83291192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F73DB1-C27C-4468-A663-D415453B7EFC}" type="datetimeFigureOut">
              <a:rPr lang="id-ID" smtClean="0"/>
              <a:t>03/09/2018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74396228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EF73DB1-C27C-4468-A663-D415453B7EFC}" type="datetimeFigureOut">
              <a:rPr lang="id-ID" smtClean="0"/>
              <a:t>03/09/2018</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5682611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71339277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11185453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4129502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88454573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63979393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418537520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86369400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80128370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94886733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58314413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38594523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id-ID"/>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AD73A825-01EF-4F9C-8240-4FE2A05BA22D}" type="slidenum">
              <a:rPr lang="id-ID" smtClean="0"/>
              <a:t>‹#›</a:t>
            </a:fld>
            <a:endParaRPr lang="id-ID"/>
          </a:p>
        </p:txBody>
      </p:sp>
    </p:spTree>
    <p:extLst>
      <p:ext uri="{BB962C8B-B14F-4D97-AF65-F5344CB8AC3E}">
        <p14:creationId xmlns:p14="http://schemas.microsoft.com/office/powerpoint/2010/main" val="324504065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a:xfrm>
            <a:off x="10558300" y="5956137"/>
            <a:ext cx="1052508" cy="365125"/>
          </a:xfrm>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81292691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id-ID"/>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AD73A825-01EF-4F9C-8240-4FE2A05BA22D}" type="slidenum">
              <a:rPr lang="id-ID" smtClean="0"/>
              <a:t>‹#›</a:t>
            </a:fld>
            <a:endParaRPr lang="id-ID"/>
          </a:p>
        </p:txBody>
      </p:sp>
    </p:spTree>
    <p:extLst>
      <p:ext uri="{BB962C8B-B14F-4D97-AF65-F5344CB8AC3E}">
        <p14:creationId xmlns:p14="http://schemas.microsoft.com/office/powerpoint/2010/main" val="3523417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36249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68452027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F73DB1-C27C-4468-A663-D415453B7EFC}" type="datetimeFigureOut">
              <a:rPr lang="id-ID" smtClean="0"/>
              <a:t>03/09/2018</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92924837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F73DB1-C27C-4468-A663-D415453B7EFC}" type="datetimeFigureOut">
              <a:rPr lang="id-ID" smtClean="0"/>
              <a:t>03/09/2018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82572211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F73DB1-C27C-4468-A663-D415453B7EFC}" type="datetimeFigureOut">
              <a:rPr lang="id-ID" smtClean="0"/>
              <a:t>03/09/2018</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2273112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id-ID"/>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AD73A825-01EF-4F9C-8240-4FE2A05BA22D}" type="slidenum">
              <a:rPr lang="id-ID" smtClean="0"/>
              <a:t>‹#›</a:t>
            </a:fld>
            <a:endParaRPr lang="id-ID"/>
          </a:p>
        </p:txBody>
      </p:sp>
    </p:spTree>
    <p:extLst>
      <p:ext uri="{BB962C8B-B14F-4D97-AF65-F5344CB8AC3E}">
        <p14:creationId xmlns:p14="http://schemas.microsoft.com/office/powerpoint/2010/main" val="312772057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224435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55612056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a:xfrm>
            <a:off x="774923" y="5951811"/>
            <a:ext cx="7896279" cy="365125"/>
          </a:xfrm>
        </p:spPr>
        <p:txBody>
          <a:bodyPr/>
          <a:lstStyle/>
          <a:p>
            <a:endParaRPr lang="id-ID"/>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AD73A825-01EF-4F9C-8240-4FE2A05BA22D}" type="slidenum">
              <a:rPr lang="id-ID" smtClean="0"/>
              <a:t>‹#›</a:t>
            </a:fld>
            <a:endParaRPr lang="id-ID"/>
          </a:p>
        </p:txBody>
      </p:sp>
    </p:spTree>
    <p:extLst>
      <p:ext uri="{BB962C8B-B14F-4D97-AF65-F5344CB8AC3E}">
        <p14:creationId xmlns:p14="http://schemas.microsoft.com/office/powerpoint/2010/main" val="262157298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5013308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52136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2151609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08252139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4044347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F73DB1-C27C-4468-A663-D415453B7EFC}" type="datetimeFigureOut">
              <a:rPr lang="id-ID" smtClean="0"/>
              <a:t>03/09/2018</a:t>
            </a:fld>
            <a:endParaRPr lang="id-ID"/>
          </a:p>
        </p:txBody>
      </p:sp>
      <p:sp>
        <p:nvSpPr>
          <p:cNvPr id="8" name="Footer Placeholder 7"/>
          <p:cNvSpPr>
            <a:spLocks noGrp="1"/>
          </p:cNvSpPr>
          <p:nvPr>
            <p:ph type="ftr" sz="quarter" idx="11"/>
          </p:nvPr>
        </p:nvSpPr>
        <p:spPr/>
        <p:txBody>
          <a:bodyPr/>
          <a:lstStyle/>
          <a:p>
            <a:endParaRPr lang="id-ID"/>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6441955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F73DB1-C27C-4468-A663-D415453B7EFC}" type="datetimeFigureOut">
              <a:rPr lang="id-ID" smtClean="0"/>
              <a:t>03/09/2018</a:t>
            </a:fld>
            <a:endParaRPr lang="id-ID"/>
          </a:p>
        </p:txBody>
      </p:sp>
      <p:sp>
        <p:nvSpPr>
          <p:cNvPr id="4" name="Footer Placeholder 3"/>
          <p:cNvSpPr>
            <a:spLocks noGrp="1"/>
          </p:cNvSpPr>
          <p:nvPr>
            <p:ph type="ftr" sz="quarter" idx="11"/>
          </p:nvPr>
        </p:nvSpPr>
        <p:spPr/>
        <p:txBody>
          <a:bodyPr/>
          <a:lstStyle/>
          <a:p>
            <a:endParaRPr lang="id-ID"/>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91692201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F73DB1-C27C-4468-A663-D415453B7EFC}" type="datetimeFigureOut">
              <a:rPr lang="id-ID" smtClean="0"/>
              <a:t>03/09/2018</a:t>
            </a:fld>
            <a:endParaRPr lang="id-ID"/>
          </a:p>
        </p:txBody>
      </p:sp>
      <p:sp>
        <p:nvSpPr>
          <p:cNvPr id="3" name="Footer Placeholder 2"/>
          <p:cNvSpPr>
            <a:spLocks noGrp="1"/>
          </p:cNvSpPr>
          <p:nvPr>
            <p:ph type="ftr" sz="quarter" idx="11"/>
          </p:nvPr>
        </p:nvSpPr>
        <p:spPr/>
        <p:txBody>
          <a:bodyPr/>
          <a:lstStyle/>
          <a:p>
            <a:endParaRPr lang="id-ID"/>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82213251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4497367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12796445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45049244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73A825-01EF-4F9C-8240-4FE2A05BA22D}" type="slidenum">
              <a:rPr lang="id-ID" smtClean="0"/>
              <a:t>‹#›</a:t>
            </a:fld>
            <a:endParaRPr lang="id-ID"/>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0536852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331900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F73DB1-C27C-4468-A663-D415453B7EFC}" type="datetimeFigureOut">
              <a:rPr lang="id-ID" smtClean="0"/>
              <a:t>03/09/2018</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94742969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73A825-01EF-4F9C-8240-4FE2A05BA22D}" type="slidenum">
              <a:rPr lang="id-ID" smtClean="0"/>
              <a:t>‹#›</a:t>
            </a:fld>
            <a:endParaRPr lang="id-ID"/>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8385665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24676618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23704133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17057390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id-ID"/>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AD73A825-01EF-4F9C-8240-4FE2A05BA22D}" type="slidenum">
              <a:rPr lang="id-ID" smtClean="0"/>
              <a:t>‹#›</a:t>
            </a:fld>
            <a:endParaRPr lang="id-ID"/>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4489564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25040884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id-ID"/>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AD73A825-01EF-4F9C-8240-4FE2A05BA22D}" type="slidenum">
              <a:rPr lang="id-ID" smtClean="0"/>
              <a:t>‹#›</a:t>
            </a:fld>
            <a:endParaRPr lang="id-ID"/>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096971630"/>
      </p:ext>
    </p:extLst>
  </p:cSld>
  <p:clrMapOvr>
    <a:overrideClrMapping bg1="dk1" tx1="lt1" bg2="dk2" tx2="lt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652789417"/>
      </p:ext>
    </p:extLst>
  </p:cSld>
  <p:clrMapOvr>
    <a:masterClrMapping/>
  </p:clrMapOvr>
  <p:extLst mod="1">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F73DB1-C27C-4468-A663-D415453B7EFC}" type="datetimeFigureOut">
              <a:rPr lang="id-ID" smtClean="0"/>
              <a:t>03/09/2018</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122163605"/>
      </p:ext>
    </p:extLst>
  </p:cSld>
  <p:clrMapOvr>
    <a:masterClrMapping/>
  </p:clrMapOvr>
  <p:extLst mod="1">
    <p:ext uri="{DCECCB84-F9BA-43D5-87BE-67443E8EF086}">
      <p15:sldGuideLst xmlns:p15="http://schemas.microsoft.com/office/powerpoint/2012/main"/>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F73DB1-C27C-4468-A663-D415453B7EFC}" type="datetimeFigureOut">
              <a:rPr lang="id-ID" smtClean="0"/>
              <a:t>03/09/2018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498162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F73DB1-C27C-4468-A663-D415453B7EFC}" type="datetimeFigureOut">
              <a:rPr lang="id-ID" smtClean="0"/>
              <a:t>03/09/2018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81968772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F73DB1-C27C-4468-A663-D415453B7EFC}" type="datetimeFigureOut">
              <a:rPr lang="id-ID" smtClean="0"/>
              <a:t>03/09/2018</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54129380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a:xfrm>
            <a:off x="2103620" y="6375679"/>
            <a:ext cx="3482179" cy="345796"/>
          </a:xfrm>
        </p:spPr>
        <p:txBody>
          <a:bodyPr/>
          <a:lstStyle/>
          <a:p>
            <a:endParaRPr lang="id-ID"/>
          </a:p>
        </p:txBody>
      </p:sp>
      <p:sp>
        <p:nvSpPr>
          <p:cNvPr id="7" name="Slide Number Placeholder 6"/>
          <p:cNvSpPr>
            <a:spLocks noGrp="1"/>
          </p:cNvSpPr>
          <p:nvPr>
            <p:ph type="sldNum" sz="quarter" idx="12"/>
          </p:nvPr>
        </p:nvSpPr>
        <p:spPr>
          <a:xfrm>
            <a:off x="5691014" y="6375679"/>
            <a:ext cx="1232456" cy="345796"/>
          </a:xfrm>
        </p:spPr>
        <p:txBody>
          <a:bodyPr/>
          <a:lstStyle/>
          <a:p>
            <a:fld id="{AD73A825-01EF-4F9C-8240-4FE2A05BA22D}" type="slidenum">
              <a:rPr lang="id-ID" smtClean="0"/>
              <a:t>‹#›</a:t>
            </a:fld>
            <a:endParaRPr lang="id-ID"/>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6766504"/>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a:xfrm>
            <a:off x="2103621" y="6375679"/>
            <a:ext cx="3482178" cy="345796"/>
          </a:xfrm>
        </p:spPr>
        <p:txBody>
          <a:bodyPr/>
          <a:lstStyle/>
          <a:p>
            <a:endParaRPr lang="id-ID"/>
          </a:p>
        </p:txBody>
      </p:sp>
      <p:sp>
        <p:nvSpPr>
          <p:cNvPr id="7" name="Slide Number Placeholder 6"/>
          <p:cNvSpPr>
            <a:spLocks noGrp="1"/>
          </p:cNvSpPr>
          <p:nvPr>
            <p:ph type="sldNum" sz="quarter" idx="12"/>
          </p:nvPr>
        </p:nvSpPr>
        <p:spPr>
          <a:xfrm>
            <a:off x="5687568" y="6375679"/>
            <a:ext cx="1234440" cy="345796"/>
          </a:xfrm>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69366096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02733969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94843640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id-ID"/>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AD73A825-01EF-4F9C-8240-4FE2A05BA22D}" type="slidenum">
              <a:rPr lang="id-ID" smtClean="0"/>
              <a:t>‹#›</a:t>
            </a:fld>
            <a:endParaRPr lang="id-ID"/>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0698144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94620219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id-ID"/>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AD73A825-01EF-4F9C-8240-4FE2A05BA22D}" type="slidenum">
              <a:rPr lang="id-ID" smtClean="0"/>
              <a:t>‹#›</a:t>
            </a:fld>
            <a:endParaRPr lang="id-ID"/>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574925252"/>
      </p:ext>
    </p:extLst>
  </p:cSld>
  <p:clrMapOvr>
    <a:overrideClrMapping bg1="dk1" tx1="lt1" bg2="dk2" tx2="lt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147840473"/>
      </p:ext>
    </p:extLst>
  </p:cSld>
  <p:clrMapOvr>
    <a:masterClrMapping/>
  </p:clrMapOvr>
  <p:extLst mod="1">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F73DB1-C27C-4468-A663-D415453B7EFC}" type="datetimeFigureOut">
              <a:rPr lang="id-ID" smtClean="0"/>
              <a:t>03/09/2018</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520360867"/>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EF73DB1-C27C-4468-A663-D415453B7EFC}" type="datetimeFigureOut">
              <a:rPr lang="id-ID" smtClean="0"/>
              <a:t>03/09/2018</a:t>
            </a:fld>
            <a:endParaRPr lang="id-ID"/>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id-ID"/>
          </a:p>
        </p:txBody>
      </p:sp>
      <p:sp>
        <p:nvSpPr>
          <p:cNvPr id="9" name="Slide Number Placeholder 8"/>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23064939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F73DB1-C27C-4468-A663-D415453B7EFC}" type="datetimeFigureOut">
              <a:rPr lang="id-ID" smtClean="0"/>
              <a:t>03/09/2018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7368000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F73DB1-C27C-4468-A663-D415453B7EFC}" type="datetimeFigureOut">
              <a:rPr lang="id-ID" smtClean="0"/>
              <a:t>03/09/2018</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72471224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a:xfrm>
            <a:off x="2103620" y="6375679"/>
            <a:ext cx="3482179" cy="345796"/>
          </a:xfrm>
        </p:spPr>
        <p:txBody>
          <a:bodyPr/>
          <a:lstStyle/>
          <a:p>
            <a:endParaRPr lang="id-ID"/>
          </a:p>
        </p:txBody>
      </p:sp>
      <p:sp>
        <p:nvSpPr>
          <p:cNvPr id="7" name="Slide Number Placeholder 6"/>
          <p:cNvSpPr>
            <a:spLocks noGrp="1"/>
          </p:cNvSpPr>
          <p:nvPr>
            <p:ph type="sldNum" sz="quarter" idx="12"/>
          </p:nvPr>
        </p:nvSpPr>
        <p:spPr>
          <a:xfrm>
            <a:off x="5691014" y="6375679"/>
            <a:ext cx="1232456" cy="345796"/>
          </a:xfrm>
        </p:spPr>
        <p:txBody>
          <a:bodyPr/>
          <a:lstStyle/>
          <a:p>
            <a:fld id="{AD73A825-01EF-4F9C-8240-4FE2A05BA22D}" type="slidenum">
              <a:rPr lang="id-ID" smtClean="0"/>
              <a:t>‹#›</a:t>
            </a:fld>
            <a:endParaRPr lang="id-ID"/>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26617632"/>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a:xfrm>
            <a:off x="2103621" y="6375679"/>
            <a:ext cx="3482178" cy="345796"/>
          </a:xfrm>
        </p:spPr>
        <p:txBody>
          <a:bodyPr/>
          <a:lstStyle/>
          <a:p>
            <a:endParaRPr lang="id-ID"/>
          </a:p>
        </p:txBody>
      </p:sp>
      <p:sp>
        <p:nvSpPr>
          <p:cNvPr id="7" name="Slide Number Placeholder 6"/>
          <p:cNvSpPr>
            <a:spLocks noGrp="1"/>
          </p:cNvSpPr>
          <p:nvPr>
            <p:ph type="sldNum" sz="quarter" idx="12"/>
          </p:nvPr>
        </p:nvSpPr>
        <p:spPr>
          <a:xfrm>
            <a:off x="5687568" y="6375679"/>
            <a:ext cx="1234440" cy="345796"/>
          </a:xfrm>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94381254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71626517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25645672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a:xfrm>
            <a:off x="9255346" y="2750337"/>
            <a:ext cx="1171888" cy="1356442"/>
          </a:xfrm>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09686813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90650930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a:xfrm>
            <a:off x="10729455" y="2869895"/>
            <a:ext cx="1154151" cy="1090789"/>
          </a:xfrm>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03290969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8730593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id-ID"/>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D73A825-01EF-4F9C-8240-4FE2A05BA22D}" type="slidenum">
              <a:rPr lang="id-ID" smtClean="0"/>
              <a:t>‹#›</a:t>
            </a:fld>
            <a:endParaRPr lang="id-ID"/>
          </a:p>
        </p:txBody>
      </p:sp>
    </p:spTree>
    <p:extLst>
      <p:ext uri="{BB962C8B-B14F-4D97-AF65-F5344CB8AC3E}">
        <p14:creationId xmlns:p14="http://schemas.microsoft.com/office/powerpoint/2010/main" val="254110006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F73DB1-C27C-4468-A663-D415453B7EFC}" type="datetimeFigureOut">
              <a:rPr lang="id-ID" smtClean="0"/>
              <a:t>03/09/2018</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30080084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F73DB1-C27C-4468-A663-D415453B7EFC}" type="datetimeFigureOut">
              <a:rPr lang="id-ID" smtClean="0"/>
              <a:t>03/09/2018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426394958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EF73DB1-C27C-4468-A663-D415453B7EFC}" type="datetimeFigureOut">
              <a:rPr lang="id-ID" smtClean="0"/>
              <a:t>03/09/2018</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64323393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82581474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88831536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a:xfrm>
            <a:off x="10729455" y="4711309"/>
            <a:ext cx="1154151" cy="1090789"/>
          </a:xfrm>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86346000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a:xfrm>
            <a:off x="10729455" y="4711615"/>
            <a:ext cx="1154151" cy="1090789"/>
          </a:xfrm>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32757793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a:xfrm>
            <a:off x="10729455" y="4709925"/>
            <a:ext cx="1154151" cy="1090789"/>
          </a:xfrm>
        </p:spPr>
        <p:txBody>
          <a:bodyPr/>
          <a:lstStyle/>
          <a:p>
            <a:fld id="{AD73A825-01EF-4F9C-8240-4FE2A05BA22D}" type="slidenum">
              <a:rPr lang="id-ID" smtClean="0"/>
              <a:t>‹#›</a:t>
            </a:fld>
            <a:endParaRPr lang="id-ID"/>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23996183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a:xfrm>
            <a:off x="10729455" y="4709925"/>
            <a:ext cx="1154151" cy="1090789"/>
          </a:xfrm>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43021528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EF73DB1-C27C-4468-A663-D415453B7EFC}" type="datetimeFigureOut">
              <a:rPr lang="id-ID" smtClean="0"/>
              <a:t>03/09/2018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432258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8DFEC-BB9D-4379-91B8-8F81CD416A08}"/>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C17C9A70-1F2A-409C-9C44-CFEA8259020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C3EF605A-B77D-4C43-A690-F76D4A514222}"/>
              </a:ext>
            </a:extLst>
          </p:cNvPr>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a:extLst>
              <a:ext uri="{FF2B5EF4-FFF2-40B4-BE49-F238E27FC236}">
                <a16:creationId xmlns:a16="http://schemas.microsoft.com/office/drawing/2014/main" id="{D6AF62BC-2F69-4EEF-B17F-7E5F4D53DF7F}"/>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AF8B0CDA-032B-4522-A24A-C5A61A41D409}"/>
              </a:ext>
            </a:extLst>
          </p:cNvPr>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608917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47429196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EF73DB1-C27C-4468-A663-D415453B7EFC}" type="datetimeFigureOut">
              <a:rPr lang="id-ID" smtClean="0"/>
              <a:t>03/09/2018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0353060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96364853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a:xfrm>
            <a:off x="680321" y="5936188"/>
            <a:ext cx="6126805" cy="365125"/>
          </a:xfrm>
        </p:spPr>
        <p:txBody>
          <a:bodyPr/>
          <a:lstStyle/>
          <a:p>
            <a:endParaRPr lang="id-ID"/>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AD73A825-01EF-4F9C-8240-4FE2A05BA22D}" type="slidenum">
              <a:rPr lang="id-ID" smtClean="0"/>
              <a:t>‹#›</a:t>
            </a:fld>
            <a:endParaRPr lang="id-ID"/>
          </a:p>
        </p:txBody>
      </p:sp>
    </p:spTree>
    <p:extLst>
      <p:ext uri="{BB962C8B-B14F-4D97-AF65-F5344CB8AC3E}">
        <p14:creationId xmlns:p14="http://schemas.microsoft.com/office/powerpoint/2010/main" val="3506470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8136448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8368713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4429259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6868434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4626225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4073035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F73DB1-C27C-4468-A663-D415453B7EFC}" type="datetimeFigureOut">
              <a:rPr lang="id-ID" smtClean="0"/>
              <a:t>03/09/2018</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6549318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F73DB1-C27C-4468-A663-D415453B7EFC}" type="datetimeFigureOut">
              <a:rPr lang="id-ID" smtClean="0"/>
              <a:t>03/09/2018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41581183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F73DB1-C27C-4468-A663-D415453B7EFC}" type="datetimeFigureOut">
              <a:rPr lang="id-ID" smtClean="0"/>
              <a:t>03/09/2018</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940321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17AEF-1736-4067-8B3F-23272F7640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31D802CC-B82D-43BA-AEE9-DAAA642798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566C12-A6DA-4E38-B6E3-0517E92C1309}"/>
              </a:ext>
            </a:extLst>
          </p:cNvPr>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a:extLst>
              <a:ext uri="{FF2B5EF4-FFF2-40B4-BE49-F238E27FC236}">
                <a16:creationId xmlns:a16="http://schemas.microsoft.com/office/drawing/2014/main" id="{876F2749-F115-4B2B-9BBE-628EC95EE9CC}"/>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47B03B6B-2258-4229-A4B5-6D75FA8ED5F2}"/>
              </a:ext>
            </a:extLst>
          </p:cNvPr>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8887750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659618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561887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6269906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374978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6276807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337997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9977785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8067362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9289308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64059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6EEAB-D9DF-4689-91F4-014FAA97DB0C}"/>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DB405F51-9609-4D51-A348-D13E3E354BB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4D11CA6B-6F02-4173-8C37-0D4EDB65316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BFA2AC2E-BDF1-4E45-9B94-7C6E626B97B8}"/>
              </a:ext>
            </a:extLst>
          </p:cNvPr>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a:extLst>
              <a:ext uri="{FF2B5EF4-FFF2-40B4-BE49-F238E27FC236}">
                <a16:creationId xmlns:a16="http://schemas.microsoft.com/office/drawing/2014/main" id="{31CC3DFE-5951-452E-819B-A9223BCDE039}"/>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44EA1D94-757F-4BF3-BD4E-09D7705CBF14}"/>
              </a:ext>
            </a:extLst>
          </p:cNvPr>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4289555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0877569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4265318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4779853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F73DB1-C27C-4468-A663-D415453B7EFC}" type="datetimeFigureOut">
              <a:rPr lang="id-ID" smtClean="0"/>
              <a:t>03/09/2018</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7636002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3"/>
          <p:cNvSpPr>
            <a:spLocks noGrp="1"/>
          </p:cNvSpPr>
          <p:nvPr>
            <p:ph type="ftr" sz="quarter" idx="11"/>
          </p:nvPr>
        </p:nvSpPr>
        <p:spPr/>
        <p:txBody>
          <a:bodyPr/>
          <a:lstStyle/>
          <a:p>
            <a:endParaRPr lang="id-ID"/>
          </a:p>
        </p:txBody>
      </p:sp>
      <p:sp>
        <p:nvSpPr>
          <p:cNvPr id="6" name="Slide Number Placeholder 4"/>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6512499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2"/>
          <p:cNvSpPr>
            <a:spLocks noGrp="1"/>
          </p:cNvSpPr>
          <p:nvPr>
            <p:ph type="ftr" sz="quarter" idx="11"/>
          </p:nvPr>
        </p:nvSpPr>
        <p:spPr/>
        <p:txBody>
          <a:bodyPr/>
          <a:lstStyle/>
          <a:p>
            <a:endParaRPr lang="id-ID"/>
          </a:p>
        </p:txBody>
      </p:sp>
      <p:sp>
        <p:nvSpPr>
          <p:cNvPr id="6" name="Slide Number Placeholder 3"/>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7160770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5"/>
          <p:cNvSpPr>
            <a:spLocks noGrp="1"/>
          </p:cNvSpPr>
          <p:nvPr>
            <p:ph type="ftr" sz="quarter" idx="11"/>
          </p:nvPr>
        </p:nvSpPr>
        <p:spPr/>
        <p:txBody>
          <a:bodyPr/>
          <a:lstStyle/>
          <a:p>
            <a:endParaRPr lang="id-ID"/>
          </a:p>
        </p:txBody>
      </p:sp>
      <p:sp>
        <p:nvSpPr>
          <p:cNvPr id="6"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5141593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647256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3625043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29224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9375-49F5-432B-9406-DFCEB20DFDB4}"/>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23894D59-629E-49B8-93D9-BA72401ED7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EE9F2D2-3470-4EAD-B49F-5F5D2CE999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80DD8BB0-B6E1-4E89-AD48-4E0A2EBD2D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E9CC461-945A-4B97-B15F-8CBDDA8DF1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F77F5F48-A906-4669-BF9C-D4556E0785A6}"/>
              </a:ext>
            </a:extLst>
          </p:cNvPr>
          <p:cNvSpPr>
            <a:spLocks noGrp="1"/>
          </p:cNvSpPr>
          <p:nvPr>
            <p:ph type="dt" sz="half" idx="10"/>
          </p:nvPr>
        </p:nvSpPr>
        <p:spPr/>
        <p:txBody>
          <a:bodyPr/>
          <a:lstStyle/>
          <a:p>
            <a:fld id="{9EF73DB1-C27C-4468-A663-D415453B7EFC}" type="datetimeFigureOut">
              <a:rPr lang="id-ID" smtClean="0"/>
              <a:t>03/09/2018</a:t>
            </a:fld>
            <a:endParaRPr lang="id-ID"/>
          </a:p>
        </p:txBody>
      </p:sp>
      <p:sp>
        <p:nvSpPr>
          <p:cNvPr id="8" name="Footer Placeholder 7">
            <a:extLst>
              <a:ext uri="{FF2B5EF4-FFF2-40B4-BE49-F238E27FC236}">
                <a16:creationId xmlns:a16="http://schemas.microsoft.com/office/drawing/2014/main" id="{2EEA1551-DA51-40EC-A51F-7CC1230BDBBC}"/>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6C6CD1F1-A87F-455C-A96F-D4B93867FC38}"/>
              </a:ext>
            </a:extLst>
          </p:cNvPr>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3737489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204986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9302517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4"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9326162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4"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406753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3677835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40146186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id-ID"/>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AD73A825-01EF-4F9C-8240-4FE2A05BA22D}" type="slidenum">
              <a:rPr lang="id-ID" smtClean="0"/>
              <a:t>‹#›</a:t>
            </a:fld>
            <a:endParaRPr lang="id-ID"/>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864755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9801652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5975979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246628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C8FC2-F582-4141-901D-7EDA5E975005}"/>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BCD8EE0F-0573-48D1-9D85-DBD45220ACE3}"/>
              </a:ext>
            </a:extLst>
          </p:cNvPr>
          <p:cNvSpPr>
            <a:spLocks noGrp="1"/>
          </p:cNvSpPr>
          <p:nvPr>
            <p:ph type="dt" sz="half" idx="10"/>
          </p:nvPr>
        </p:nvSpPr>
        <p:spPr/>
        <p:txBody>
          <a:bodyPr/>
          <a:lstStyle/>
          <a:p>
            <a:fld id="{9EF73DB1-C27C-4468-A663-D415453B7EFC}" type="datetimeFigureOut">
              <a:rPr lang="id-ID" smtClean="0"/>
              <a:t>03/09/2018</a:t>
            </a:fld>
            <a:endParaRPr lang="id-ID"/>
          </a:p>
        </p:txBody>
      </p:sp>
      <p:sp>
        <p:nvSpPr>
          <p:cNvPr id="4" name="Footer Placeholder 3">
            <a:extLst>
              <a:ext uri="{FF2B5EF4-FFF2-40B4-BE49-F238E27FC236}">
                <a16:creationId xmlns:a16="http://schemas.microsoft.com/office/drawing/2014/main" id="{0DD1CB38-7A65-4AF1-B0DC-499B71A35362}"/>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FB7D867D-353F-4399-A470-0B6ED351EDC3}"/>
              </a:ext>
            </a:extLst>
          </p:cNvPr>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8530993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F73DB1-C27C-4468-A663-D415453B7EFC}" type="datetimeFigureOut">
              <a:rPr lang="id-ID" smtClean="0"/>
              <a:t>03/09/2018</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3010025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F73DB1-C27C-4468-A663-D415453B7EFC}" type="datetimeFigureOut">
              <a:rPr lang="id-ID" smtClean="0"/>
              <a:t>03/09/2018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4581134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F73DB1-C27C-4468-A663-D415453B7EFC}" type="datetimeFigureOut">
              <a:rPr lang="id-ID" smtClean="0"/>
              <a:t>03/09/2018</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7684676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5658941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5302208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42866737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9779024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2228843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5705502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EF73DB1-C27C-4468-A663-D415453B7EFC}" type="datetimeFigureOut">
              <a:rPr lang="id-ID" smtClean="0"/>
              <a:t>03/09/2018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076725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FBFC53-C2BE-498A-8BDE-744FE671E2BB}"/>
              </a:ext>
            </a:extLst>
          </p:cNvPr>
          <p:cNvSpPr>
            <a:spLocks noGrp="1"/>
          </p:cNvSpPr>
          <p:nvPr>
            <p:ph type="dt" sz="half" idx="10"/>
          </p:nvPr>
        </p:nvSpPr>
        <p:spPr/>
        <p:txBody>
          <a:bodyPr/>
          <a:lstStyle/>
          <a:p>
            <a:fld id="{9EF73DB1-C27C-4468-A663-D415453B7EFC}" type="datetimeFigureOut">
              <a:rPr lang="id-ID" smtClean="0"/>
              <a:t>03/09/2018</a:t>
            </a:fld>
            <a:endParaRPr lang="id-ID"/>
          </a:p>
        </p:txBody>
      </p:sp>
      <p:sp>
        <p:nvSpPr>
          <p:cNvPr id="3" name="Footer Placeholder 2">
            <a:extLst>
              <a:ext uri="{FF2B5EF4-FFF2-40B4-BE49-F238E27FC236}">
                <a16:creationId xmlns:a16="http://schemas.microsoft.com/office/drawing/2014/main" id="{2841BAC4-CB37-429D-919D-F2FFC66A592B}"/>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96EF33C1-D4BA-45F0-9B2C-7FF7C4751073}"/>
              </a:ext>
            </a:extLst>
          </p:cNvPr>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2377422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EF73DB1-C27C-4468-A663-D415453B7EFC}" type="datetimeFigureOut">
              <a:rPr lang="id-ID" smtClean="0"/>
              <a:t>03/09/2018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0816224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0248806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4153776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6EEAB-D9DF-4689-91F4-014FAA97DB0C}"/>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DB405F51-9609-4D51-A348-D13E3E354BB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4D11CA6B-6F02-4173-8C37-0D4EDB65316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BFA2AC2E-BDF1-4E45-9B94-7C6E626B97B8}"/>
              </a:ext>
            </a:extLst>
          </p:cNvPr>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a:extLst>
              <a:ext uri="{FF2B5EF4-FFF2-40B4-BE49-F238E27FC236}">
                <a16:creationId xmlns:a16="http://schemas.microsoft.com/office/drawing/2014/main" id="{31CC3DFE-5951-452E-819B-A9223BCDE039}"/>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44EA1D94-757F-4BF3-BD4E-09D7705CBF14}"/>
              </a:ext>
            </a:extLst>
          </p:cNvPr>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41736447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rIns="45720"/>
          <a:lstStyle/>
          <a:p>
            <a:fld id="{AD73A825-01EF-4F9C-8240-4FE2A05BA22D}" type="slidenum">
              <a:rPr lang="id-ID" smtClean="0"/>
              <a:t>‹#›</a:t>
            </a:fld>
            <a:endParaRPr lang="id-ID"/>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52704702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13787929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5740977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5368584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F73DB1-C27C-4468-A663-D415453B7EFC}" type="datetimeFigureOut">
              <a:rPr lang="id-ID" smtClean="0"/>
              <a:t>03/09/2018</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7365499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F73DB1-C27C-4468-A663-D415453B7EFC}" type="datetimeFigureOut">
              <a:rPr lang="id-ID" smtClean="0"/>
              <a:t>03/09/2018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AD73A825-01EF-4F9C-8240-4FE2A05BA22D}" type="slidenum">
              <a:rPr lang="id-ID" smtClean="0"/>
              <a:t>‹#›</a:t>
            </a:fld>
            <a:endParaRPr lang="id-ID"/>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928745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1998C-2C9D-4B95-B139-3FEB619382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AC084551-2C54-4431-A6A7-80EBF2F978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2BC64400-0CB4-4736-9FEB-396B65780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F91CC-E80B-42C9-9DE3-AAE1B24B1B53}"/>
              </a:ext>
            </a:extLst>
          </p:cNvPr>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a:extLst>
              <a:ext uri="{FF2B5EF4-FFF2-40B4-BE49-F238E27FC236}">
                <a16:creationId xmlns:a16="http://schemas.microsoft.com/office/drawing/2014/main" id="{33FDAF84-FA1B-4A2C-A271-E40D027F816D}"/>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6B1CD00D-3DA1-4EC3-87F7-4F957A4239CC}"/>
              </a:ext>
            </a:extLst>
          </p:cNvPr>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404021169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EF73DB1-C27C-4468-A663-D415453B7EFC}" type="datetimeFigureOut">
              <a:rPr lang="id-ID" smtClean="0"/>
              <a:t>03/09/2018</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0932398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63718533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4364150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1008084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98189605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4797941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6615101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F73DB1-C27C-4468-A663-D415453B7EFC}" type="datetimeFigureOut">
              <a:rPr lang="id-ID" smtClean="0"/>
              <a:t>03/09/2018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9825568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6023833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F73DB1-C27C-4468-A663-D415453B7EFC}" type="datetimeFigureOut">
              <a:rPr lang="id-ID" smtClean="0"/>
              <a:t>03/09/2018</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963756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8112D-56C7-4057-B8D1-7532F81A0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BEE6A990-E33F-454E-8EC7-27697143E0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8643AB99-0BD7-4574-8D96-78FD78438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7725E71-AC9D-4DE3-9398-BDAA1D6469C2}"/>
              </a:ext>
            </a:extLst>
          </p:cNvPr>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a:extLst>
              <a:ext uri="{FF2B5EF4-FFF2-40B4-BE49-F238E27FC236}">
                <a16:creationId xmlns:a16="http://schemas.microsoft.com/office/drawing/2014/main" id="{9B0E8ED5-4B47-42A8-B05E-89542B7377FE}"/>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90D75BCA-550C-4906-BC76-C3C938FB40C5}"/>
              </a:ext>
            </a:extLst>
          </p:cNvPr>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79639502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F73DB1-C27C-4468-A663-D415453B7EFC}" type="datetimeFigureOut">
              <a:rPr lang="id-ID" smtClean="0"/>
              <a:t>03/09/2018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42945863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9EF73DB1-C27C-4468-A663-D415453B7EFC}" type="datetimeFigureOut">
              <a:rPr lang="id-ID" smtClean="0"/>
              <a:t>03/09/2018</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409686304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6970975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229153086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320259384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17114861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8469270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F73DB1-C27C-4468-A663-D415453B7EFC}" type="datetimeFigureOut">
              <a:rPr lang="id-ID" smtClean="0"/>
              <a:t>03/09/2018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8703978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EF73DB1-C27C-4468-A663-D415453B7EFC}" type="datetimeFigureOut">
              <a:rPr lang="id-ID" smtClean="0"/>
              <a:t>03/09/2018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4550081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EF73DB1-C27C-4468-A663-D415453B7EFC}" type="datetimeFigureOut">
              <a:rPr lang="id-ID" smtClean="0"/>
              <a:t>03/09/2018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AD73A825-01EF-4F9C-8240-4FE2A05BA22D}" type="slidenum">
              <a:rPr lang="id-ID" smtClean="0"/>
              <a:t>‹#›</a:t>
            </a:fld>
            <a:endParaRPr lang="id-ID"/>
          </a:p>
        </p:txBody>
      </p:sp>
    </p:spTree>
    <p:extLst>
      <p:ext uri="{BB962C8B-B14F-4D97-AF65-F5344CB8AC3E}">
        <p14:creationId xmlns:p14="http://schemas.microsoft.com/office/powerpoint/2010/main" val="1807479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4.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theme" Target="../theme/theme10.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theme" Target="../theme/theme11.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10" Type="http://schemas.openxmlformats.org/officeDocument/2006/relationships/slideLayout" Target="../slideLayouts/slideLayout157.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1.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theme" Target="../theme/theme12.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2.xml"/><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theme" Target="../theme/theme13.xml"/><Relationship Id="rId2" Type="http://schemas.openxmlformats.org/officeDocument/2006/relationships/slideLayout" Target="../slideLayouts/slideLayout176.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theme" Target="../theme/theme14.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image" Target="../media/image19.png"/><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theme" Target="../theme/theme4.xml"/><Relationship Id="rId3" Type="http://schemas.openxmlformats.org/officeDocument/2006/relationships/slideLayout" Target="../slideLayouts/slideLayout41.xml"/><Relationship Id="rId21" Type="http://schemas.openxmlformats.org/officeDocument/2006/relationships/image" Target="../media/image5.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4.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3.pn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image" Target="../media/image9.jp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theme" Target="../theme/theme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image" Target="../media/image11.png"/><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6.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image" Target="../media/image1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image" Target="../media/image13.png"/><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theme" Target="../theme/theme7.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theme" Target="../theme/theme8.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image" Target="../media/image2.jpeg"/><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theme" Target="../theme/theme9.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AA470E-0D64-4F64-85CC-56B35300D2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A41F14FF-7153-4D79-8867-048E2380B5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E35AF94B-C670-49FA-BDBB-405611FF1B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F73DB1-C27C-4468-A663-D415453B7EFC}" type="datetimeFigureOut">
              <a:rPr lang="id-ID" smtClean="0"/>
              <a:t>03/09/2018</a:t>
            </a:fld>
            <a:endParaRPr lang="id-ID"/>
          </a:p>
        </p:txBody>
      </p:sp>
      <p:sp>
        <p:nvSpPr>
          <p:cNvPr id="5" name="Footer Placeholder 4">
            <a:extLst>
              <a:ext uri="{FF2B5EF4-FFF2-40B4-BE49-F238E27FC236}">
                <a16:creationId xmlns:a16="http://schemas.microsoft.com/office/drawing/2014/main" id="{CBB3C01F-1A4E-4F80-8AFF-AF453001FC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2F6239F9-A40B-4ACB-9C24-ABD12C84EE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73A825-01EF-4F9C-8240-4FE2A05BA22D}" type="slidenum">
              <a:rPr lang="id-ID" smtClean="0"/>
              <a:t>‹#›</a:t>
            </a:fld>
            <a:endParaRPr lang="id-ID"/>
          </a:p>
        </p:txBody>
      </p:sp>
    </p:spTree>
    <p:extLst>
      <p:ext uri="{BB962C8B-B14F-4D97-AF65-F5344CB8AC3E}">
        <p14:creationId xmlns:p14="http://schemas.microsoft.com/office/powerpoint/2010/main" val="1506132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9EF73DB1-C27C-4468-A663-D415453B7EFC}" type="datetimeFigureOut">
              <a:rPr lang="id-ID" smtClean="0"/>
              <a:t>03/09/2018</a:t>
            </a:fld>
            <a:endParaRPr lang="id-ID"/>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id-ID"/>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AD73A825-01EF-4F9C-8240-4FE2A05BA22D}" type="slidenum">
              <a:rPr lang="id-ID" smtClean="0"/>
              <a:t>‹#›</a:t>
            </a:fld>
            <a:endParaRPr lang="id-ID"/>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89746557"/>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EF73DB1-C27C-4468-A663-D415453B7EFC}" type="datetimeFigureOut">
              <a:rPr lang="id-ID" smtClean="0"/>
              <a:t>03/09/2018</a:t>
            </a:fld>
            <a:endParaRPr lang="id-ID"/>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D73A825-01EF-4F9C-8240-4FE2A05BA22D}" type="slidenum">
              <a:rPr lang="id-ID" smtClean="0"/>
              <a:t>‹#›</a:t>
            </a:fld>
            <a:endParaRPr lang="id-ID"/>
          </a:p>
        </p:txBody>
      </p:sp>
    </p:spTree>
    <p:extLst>
      <p:ext uri="{BB962C8B-B14F-4D97-AF65-F5344CB8AC3E}">
        <p14:creationId xmlns:p14="http://schemas.microsoft.com/office/powerpoint/2010/main" val="286869897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EF73DB1-C27C-4468-A663-D415453B7EFC}" type="datetimeFigureOut">
              <a:rPr lang="id-ID" smtClean="0"/>
              <a:t>03/09/2018</a:t>
            </a:fld>
            <a:endParaRPr lang="id-ID"/>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id-ID"/>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AD73A825-01EF-4F9C-8240-4FE2A05BA22D}" type="slidenum">
              <a:rPr lang="id-ID" smtClean="0"/>
              <a:t>‹#›</a:t>
            </a:fld>
            <a:endParaRPr lang="id-ID"/>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28135952"/>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EF73DB1-C27C-4468-A663-D415453B7EFC}" type="datetimeFigureOut">
              <a:rPr lang="id-ID" smtClean="0"/>
              <a:t>03/09/2018</a:t>
            </a:fld>
            <a:endParaRPr lang="id-ID"/>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id-ID"/>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AD73A825-01EF-4F9C-8240-4FE2A05BA22D}" type="slidenum">
              <a:rPr lang="id-ID" smtClean="0"/>
              <a:t>‹#›</a:t>
            </a:fld>
            <a:endParaRPr lang="id-ID"/>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011528"/>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EF73DB1-C27C-4468-A663-D415453B7EFC}" type="datetimeFigureOut">
              <a:rPr lang="id-ID" smtClean="0"/>
              <a:t>03/09/2018</a:t>
            </a:fld>
            <a:endParaRPr lang="id-ID"/>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AD73A825-01EF-4F9C-8240-4FE2A05BA22D}" type="slidenum">
              <a:rPr lang="id-ID" smtClean="0"/>
              <a:t>‹#›</a:t>
            </a:fld>
            <a:endParaRPr lang="id-ID"/>
          </a:p>
        </p:txBody>
      </p:sp>
    </p:spTree>
    <p:extLst>
      <p:ext uri="{BB962C8B-B14F-4D97-AF65-F5344CB8AC3E}">
        <p14:creationId xmlns:p14="http://schemas.microsoft.com/office/powerpoint/2010/main" val="2587689457"/>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EF73DB1-C27C-4468-A663-D415453B7EFC}" type="datetimeFigureOut">
              <a:rPr lang="id-ID" smtClean="0"/>
              <a:t>03/09/2018</a:t>
            </a:fld>
            <a:endParaRPr lang="id-ID"/>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id-ID"/>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D73A825-01EF-4F9C-8240-4FE2A05BA22D}" type="slidenum">
              <a:rPr lang="id-ID" smtClean="0"/>
              <a:t>‹#›</a:t>
            </a:fld>
            <a:endParaRPr lang="id-ID"/>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5309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EF73DB1-C27C-4468-A663-D415453B7EFC}" type="datetimeFigureOut">
              <a:rPr lang="id-ID" smtClean="0"/>
              <a:t>03/09/2018</a:t>
            </a:fld>
            <a:endParaRPr lang="id-ID"/>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D73A825-01EF-4F9C-8240-4FE2A05BA22D}" type="slidenum">
              <a:rPr lang="id-ID" smtClean="0"/>
              <a:t>‹#›</a:t>
            </a:fld>
            <a:endParaRPr lang="id-ID"/>
          </a:p>
        </p:txBody>
      </p:sp>
    </p:spTree>
    <p:extLst>
      <p:ext uri="{BB962C8B-B14F-4D97-AF65-F5344CB8AC3E}">
        <p14:creationId xmlns:p14="http://schemas.microsoft.com/office/powerpoint/2010/main" val="25774671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EF73DB1-C27C-4468-A663-D415453B7EFC}" type="datetimeFigureOut">
              <a:rPr lang="id-ID" smtClean="0"/>
              <a:t>03/09/2018</a:t>
            </a:fld>
            <a:endParaRPr lang="id-ID"/>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id-ID"/>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D73A825-01EF-4F9C-8240-4FE2A05BA22D}" type="slidenum">
              <a:rPr lang="id-ID" smtClean="0"/>
              <a:t>‹#›</a:t>
            </a:fld>
            <a:endParaRPr lang="id-ID"/>
          </a:p>
        </p:txBody>
      </p:sp>
    </p:spTree>
    <p:extLst>
      <p:ext uri="{BB962C8B-B14F-4D97-AF65-F5344CB8AC3E}">
        <p14:creationId xmlns:p14="http://schemas.microsoft.com/office/powerpoint/2010/main" val="2488767750"/>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9EF73DB1-C27C-4468-A663-D415453B7EFC}" type="datetimeFigureOut">
              <a:rPr lang="id-ID" smtClean="0"/>
              <a:t>03/09/2018</a:t>
            </a:fld>
            <a:endParaRPr lang="id-ID"/>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id-ID"/>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AD73A825-01EF-4F9C-8240-4FE2A05BA22D}" type="slidenum">
              <a:rPr lang="id-ID" smtClean="0"/>
              <a:t>‹#›</a:t>
            </a:fld>
            <a:endParaRPr lang="id-ID"/>
          </a:p>
        </p:txBody>
      </p:sp>
    </p:spTree>
    <p:extLst>
      <p:ext uri="{BB962C8B-B14F-4D97-AF65-F5344CB8AC3E}">
        <p14:creationId xmlns:p14="http://schemas.microsoft.com/office/powerpoint/2010/main" val="47212006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9EF73DB1-C27C-4468-A663-D415453B7EFC}" type="datetimeFigureOut">
              <a:rPr lang="id-ID" smtClean="0"/>
              <a:t>03/09/2018</a:t>
            </a:fld>
            <a:endParaRPr lang="id-ID"/>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AD73A825-01EF-4F9C-8240-4FE2A05BA22D}" type="slidenum">
              <a:rPr lang="id-ID" smtClean="0"/>
              <a:t>‹#›</a:t>
            </a:fld>
            <a:endParaRPr lang="id-ID"/>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84414793"/>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9EF73DB1-C27C-4468-A663-D415453B7EFC}" type="datetimeFigureOut">
              <a:rPr lang="id-ID" smtClean="0"/>
              <a:t>03/09/2018</a:t>
            </a:fld>
            <a:endParaRPr lang="id-ID"/>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id-ID"/>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AD73A825-01EF-4F9C-8240-4FE2A05BA22D}" type="slidenum">
              <a:rPr lang="id-ID" smtClean="0"/>
              <a:t>‹#›</a:t>
            </a:fld>
            <a:endParaRPr lang="id-ID"/>
          </a:p>
        </p:txBody>
      </p:sp>
    </p:spTree>
    <p:extLst>
      <p:ext uri="{BB962C8B-B14F-4D97-AF65-F5344CB8AC3E}">
        <p14:creationId xmlns:p14="http://schemas.microsoft.com/office/powerpoint/2010/main" val="223892136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EF73DB1-C27C-4468-A663-D415453B7EFC}" type="datetimeFigureOut">
              <a:rPr lang="id-ID" smtClean="0"/>
              <a:t>03/09/2018</a:t>
            </a:fld>
            <a:endParaRPr lang="id-ID"/>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id-ID"/>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D73A825-01EF-4F9C-8240-4FE2A05BA22D}" type="slidenum">
              <a:rPr lang="id-ID" smtClean="0"/>
              <a:t>‹#›</a:t>
            </a:fld>
            <a:endParaRPr lang="id-ID"/>
          </a:p>
        </p:txBody>
      </p:sp>
    </p:spTree>
    <p:extLst>
      <p:ext uri="{BB962C8B-B14F-4D97-AF65-F5344CB8AC3E}">
        <p14:creationId xmlns:p14="http://schemas.microsoft.com/office/powerpoint/2010/main" val="2618277178"/>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EF73DB1-C27C-4468-A663-D415453B7EFC}" type="datetimeFigureOut">
              <a:rPr lang="id-ID" smtClean="0"/>
              <a:t>03/09/2018</a:t>
            </a:fld>
            <a:endParaRPr lang="id-ID"/>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id-ID"/>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D73A825-01EF-4F9C-8240-4FE2A05BA22D}" type="slidenum">
              <a:rPr lang="id-ID" smtClean="0"/>
              <a:t>‹#›</a:t>
            </a:fld>
            <a:endParaRPr lang="id-ID"/>
          </a:p>
        </p:txBody>
      </p:sp>
    </p:spTree>
    <p:extLst>
      <p:ext uri="{BB962C8B-B14F-4D97-AF65-F5344CB8AC3E}">
        <p14:creationId xmlns:p14="http://schemas.microsoft.com/office/powerpoint/2010/main" val="3662265819"/>
      </p:ext>
    </p:extLst>
  </p:cSld>
  <p:clrMap bg1="dk1" tx1="lt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musnanda.files.wordpress.com/2011/02/mod_budidaya.pdf" TargetMode="External"/><Relationship Id="rId2" Type="http://schemas.openxmlformats.org/officeDocument/2006/relationships/hyperlink" Target="http://www.penataanruang.com/kawasan-budi-daya.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1.bp.blogspot.com/-ZiRqQfjxU68/Vj3Li4tNSlI/AAAAAAAACt4/SPQhg5cxjrY/s1600/18.jpg" TargetMode="External"/><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hyperlink" Target="http://3.bp.blogspot.com/-EJ215THQHko/Vj3LogyxP3I/AAAAAAAACuY/1ELvkqUnpKk/s1600/19.jpg" TargetMode="External"/><Relationship Id="rId4" Type="http://schemas.openxmlformats.org/officeDocument/2006/relationships/image" Target="../media/image30.jpeg"/></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C5B4-219C-4688-B7B3-BD4CAE96F39C}"/>
              </a:ext>
            </a:extLst>
          </p:cNvPr>
          <p:cNvSpPr>
            <a:spLocks noGrp="1"/>
          </p:cNvSpPr>
          <p:nvPr>
            <p:ph type="ctrTitle"/>
          </p:nvPr>
        </p:nvSpPr>
        <p:spPr/>
        <p:txBody>
          <a:bodyPr/>
          <a:lstStyle/>
          <a:p>
            <a:r>
              <a:rPr lang="id-ID" dirty="0"/>
              <a:t>Wilayah dan perwilayahan</a:t>
            </a:r>
          </a:p>
        </p:txBody>
      </p:sp>
      <p:sp>
        <p:nvSpPr>
          <p:cNvPr id="3" name="Subtitle 2">
            <a:extLst>
              <a:ext uri="{FF2B5EF4-FFF2-40B4-BE49-F238E27FC236}">
                <a16:creationId xmlns:a16="http://schemas.microsoft.com/office/drawing/2014/main" id="{B878CF6C-1EF8-4EDB-80C7-15A24CE93A39}"/>
              </a:ext>
            </a:extLst>
          </p:cNvPr>
          <p:cNvSpPr>
            <a:spLocks noGrp="1"/>
          </p:cNvSpPr>
          <p:nvPr>
            <p:ph type="subTitle" idx="1"/>
          </p:nvPr>
        </p:nvSpPr>
        <p:spPr/>
        <p:txBody>
          <a:bodyPr/>
          <a:lstStyle/>
          <a:p>
            <a:r>
              <a:rPr lang="id-ID" dirty="0"/>
              <a:t>Oleh : Ulin Niam, S.Pd., </a:t>
            </a:r>
            <a:r>
              <a:rPr lang="id-ID" dirty="0" err="1"/>
              <a:t>Gr</a:t>
            </a:r>
            <a:endParaRPr lang="id-ID" dirty="0"/>
          </a:p>
        </p:txBody>
      </p:sp>
    </p:spTree>
    <p:extLst>
      <p:ext uri="{BB962C8B-B14F-4D97-AF65-F5344CB8AC3E}">
        <p14:creationId xmlns:p14="http://schemas.microsoft.com/office/powerpoint/2010/main" val="3835516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57A85-C7FE-4AEF-B562-40D3B99A1137}"/>
              </a:ext>
            </a:extLst>
          </p:cNvPr>
          <p:cNvSpPr>
            <a:spLocks noGrp="1"/>
          </p:cNvSpPr>
          <p:nvPr>
            <p:ph type="title"/>
          </p:nvPr>
        </p:nvSpPr>
        <p:spPr/>
        <p:txBody>
          <a:bodyPr/>
          <a:lstStyle/>
          <a:p>
            <a:pPr algn="ctr"/>
            <a:r>
              <a:rPr lang="id-ID" dirty="0"/>
              <a:t>perwilayahan</a:t>
            </a:r>
          </a:p>
        </p:txBody>
      </p:sp>
      <p:sp>
        <p:nvSpPr>
          <p:cNvPr id="3" name="Content Placeholder 2">
            <a:extLst>
              <a:ext uri="{FF2B5EF4-FFF2-40B4-BE49-F238E27FC236}">
                <a16:creationId xmlns:a16="http://schemas.microsoft.com/office/drawing/2014/main" id="{AAD92D32-8DB4-40A5-8BD3-87F302CC08FD}"/>
              </a:ext>
            </a:extLst>
          </p:cNvPr>
          <p:cNvSpPr>
            <a:spLocks noGrp="1"/>
          </p:cNvSpPr>
          <p:nvPr>
            <p:ph idx="1"/>
          </p:nvPr>
        </p:nvSpPr>
        <p:spPr>
          <a:xfrm>
            <a:off x="581192" y="1896710"/>
            <a:ext cx="11029615" cy="717249"/>
          </a:xfrm>
        </p:spPr>
        <p:txBody>
          <a:bodyPr/>
          <a:lstStyle/>
          <a:p>
            <a:r>
              <a:rPr lang="id-ID" b="1" dirty="0"/>
              <a:t>Perwilayahan</a:t>
            </a:r>
            <a:r>
              <a:rPr lang="id-ID" dirty="0"/>
              <a:t>: suatu pengelompokan </a:t>
            </a:r>
            <a:r>
              <a:rPr lang="id-ID" dirty="0" err="1"/>
              <a:t>berdasarkankan</a:t>
            </a:r>
            <a:r>
              <a:rPr lang="id-ID" dirty="0"/>
              <a:t> kriteria tertentu</a:t>
            </a:r>
          </a:p>
        </p:txBody>
      </p:sp>
      <p:sp>
        <p:nvSpPr>
          <p:cNvPr id="4" name="Content Placeholder 8">
            <a:extLst>
              <a:ext uri="{FF2B5EF4-FFF2-40B4-BE49-F238E27FC236}">
                <a16:creationId xmlns:a16="http://schemas.microsoft.com/office/drawing/2014/main" id="{D4362E8F-CE1B-4ED1-BB2B-D4ACC0CC9C6E}"/>
              </a:ext>
            </a:extLst>
          </p:cNvPr>
          <p:cNvSpPr txBox="1">
            <a:spLocks/>
          </p:cNvSpPr>
          <p:nvPr/>
        </p:nvSpPr>
        <p:spPr>
          <a:xfrm>
            <a:off x="838200" y="2897746"/>
            <a:ext cx="5181600" cy="3779099"/>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ctr"/>
            <a:r>
              <a:rPr lang="id-ID" b="1" dirty="0">
                <a:latin typeface="Bookman Old Style" panose="02050604050505020204" pitchFamily="18" charset="0"/>
              </a:rPr>
              <a:t>Tujuan </a:t>
            </a:r>
          </a:p>
          <a:p>
            <a:r>
              <a:rPr lang="en-US" dirty="0" err="1">
                <a:latin typeface="Bookman Old Style" panose="02050604050505020204" pitchFamily="18" charset="0"/>
              </a:rPr>
              <a:t>Menyebaratakan</a:t>
            </a:r>
            <a:r>
              <a:rPr lang="en-US" dirty="0">
                <a:latin typeface="Bookman Old Style" panose="02050604050505020204" pitchFamily="18" charset="0"/>
              </a:rPr>
              <a:t> </a:t>
            </a:r>
            <a:r>
              <a:rPr lang="en-US" dirty="0" err="1">
                <a:latin typeface="Bookman Old Style" panose="02050604050505020204" pitchFamily="18" charset="0"/>
              </a:rPr>
              <a:t>pembangunan</a:t>
            </a:r>
            <a:r>
              <a:rPr lang="en-US" dirty="0">
                <a:latin typeface="Bookman Old Style" panose="02050604050505020204" pitchFamily="18" charset="0"/>
              </a:rPr>
              <a:t> </a:t>
            </a:r>
            <a:r>
              <a:rPr lang="en-US" dirty="0" err="1">
                <a:latin typeface="Bookman Old Style" panose="02050604050505020204" pitchFamily="18" charset="0"/>
              </a:rPr>
              <a:t>sehingga</a:t>
            </a:r>
            <a:r>
              <a:rPr lang="en-US" dirty="0">
                <a:latin typeface="Bookman Old Style" panose="02050604050505020204" pitchFamily="18" charset="0"/>
              </a:rPr>
              <a:t> </a:t>
            </a:r>
            <a:r>
              <a:rPr lang="en-US" dirty="0" err="1">
                <a:latin typeface="Bookman Old Style" panose="02050604050505020204" pitchFamily="18" charset="0"/>
              </a:rPr>
              <a:t>dapat</a:t>
            </a:r>
            <a:r>
              <a:rPr lang="en-US" dirty="0">
                <a:latin typeface="Bookman Old Style" panose="02050604050505020204" pitchFamily="18" charset="0"/>
              </a:rPr>
              <a:t> </a:t>
            </a:r>
            <a:r>
              <a:rPr lang="en-US" dirty="0" err="1">
                <a:latin typeface="Bookman Old Style" panose="02050604050505020204" pitchFamily="18" charset="0"/>
              </a:rPr>
              <a:t>menghindari</a:t>
            </a:r>
            <a:r>
              <a:rPr lang="en-US" dirty="0">
                <a:latin typeface="Bookman Old Style" panose="02050604050505020204" pitchFamily="18" charset="0"/>
              </a:rPr>
              <a:t> </a:t>
            </a:r>
            <a:r>
              <a:rPr lang="en-US" dirty="0" err="1">
                <a:latin typeface="Bookman Old Style" panose="02050604050505020204" pitchFamily="18" charset="0"/>
              </a:rPr>
              <a:t>adanya</a:t>
            </a:r>
            <a:r>
              <a:rPr lang="en-US" dirty="0">
                <a:latin typeface="Bookman Old Style" panose="02050604050505020204" pitchFamily="18" charset="0"/>
              </a:rPr>
              <a:t> </a:t>
            </a:r>
            <a:r>
              <a:rPr lang="en-US" dirty="0" err="1">
                <a:latin typeface="Bookman Old Style" panose="02050604050505020204" pitchFamily="18" charset="0"/>
              </a:rPr>
              <a:t>pemusatan</a:t>
            </a:r>
            <a:r>
              <a:rPr lang="en-US" dirty="0">
                <a:latin typeface="Bookman Old Style" panose="02050604050505020204" pitchFamily="18" charset="0"/>
              </a:rPr>
              <a:t> </a:t>
            </a:r>
            <a:r>
              <a:rPr lang="en-US" dirty="0" err="1">
                <a:latin typeface="Bookman Old Style" panose="02050604050505020204" pitchFamily="18" charset="0"/>
              </a:rPr>
              <a:t>kegiatan</a:t>
            </a:r>
            <a:r>
              <a:rPr lang="en-US" dirty="0">
                <a:latin typeface="Bookman Old Style" panose="02050604050505020204" pitchFamily="18" charset="0"/>
              </a:rPr>
              <a:t> </a:t>
            </a:r>
            <a:r>
              <a:rPr lang="en-US" dirty="0" err="1">
                <a:latin typeface="Bookman Old Style" panose="02050604050505020204" pitchFamily="18" charset="0"/>
              </a:rPr>
              <a:t>pembangunan</a:t>
            </a:r>
            <a:r>
              <a:rPr lang="en-US" dirty="0">
                <a:latin typeface="Bookman Old Style" panose="02050604050505020204" pitchFamily="18" charset="0"/>
              </a:rPr>
              <a:t> di </a:t>
            </a:r>
            <a:r>
              <a:rPr lang="en-US" dirty="0" err="1">
                <a:latin typeface="Bookman Old Style" panose="02050604050505020204" pitchFamily="18" charset="0"/>
              </a:rPr>
              <a:t>daerah</a:t>
            </a:r>
            <a:r>
              <a:rPr lang="en-US" dirty="0">
                <a:latin typeface="Bookman Old Style" panose="02050604050505020204" pitchFamily="18" charset="0"/>
              </a:rPr>
              <a:t> </a:t>
            </a:r>
            <a:r>
              <a:rPr lang="en-US" dirty="0" err="1">
                <a:latin typeface="Bookman Old Style" panose="02050604050505020204" pitchFamily="18" charset="0"/>
              </a:rPr>
              <a:t>tertentu</a:t>
            </a:r>
            <a:r>
              <a:rPr lang="en-US" dirty="0">
                <a:latin typeface="Bookman Old Style" panose="02050604050505020204" pitchFamily="18" charset="0"/>
              </a:rPr>
              <a:t>  </a:t>
            </a:r>
            <a:endParaRPr lang="id-ID" dirty="0">
              <a:latin typeface="Bookman Old Style" panose="02050604050505020204" pitchFamily="18" charset="0"/>
            </a:endParaRPr>
          </a:p>
          <a:p>
            <a:r>
              <a:rPr lang="en-US" dirty="0" err="1">
                <a:latin typeface="Bookman Old Style" panose="02050604050505020204" pitchFamily="18" charset="0"/>
              </a:rPr>
              <a:t>Menjamin</a:t>
            </a:r>
            <a:r>
              <a:rPr lang="en-US" dirty="0">
                <a:latin typeface="Bookman Old Style" panose="02050604050505020204" pitchFamily="18" charset="0"/>
              </a:rPr>
              <a:t> </a:t>
            </a:r>
            <a:r>
              <a:rPr lang="en-US" dirty="0" err="1">
                <a:latin typeface="Bookman Old Style" panose="02050604050505020204" pitchFamily="18" charset="0"/>
              </a:rPr>
              <a:t>keserasian</a:t>
            </a:r>
            <a:r>
              <a:rPr lang="en-US" dirty="0">
                <a:latin typeface="Bookman Old Style" panose="02050604050505020204" pitchFamily="18" charset="0"/>
              </a:rPr>
              <a:t> dan </a:t>
            </a:r>
            <a:r>
              <a:rPr lang="en-US" dirty="0" err="1">
                <a:latin typeface="Bookman Old Style" panose="02050604050505020204" pitchFamily="18" charset="0"/>
              </a:rPr>
              <a:t>koordinasi</a:t>
            </a:r>
            <a:r>
              <a:rPr lang="en-US" dirty="0">
                <a:latin typeface="Bookman Old Style" panose="02050604050505020204" pitchFamily="18" charset="0"/>
              </a:rPr>
              <a:t> </a:t>
            </a:r>
            <a:r>
              <a:rPr lang="en-US" dirty="0" err="1">
                <a:latin typeface="Bookman Old Style" panose="02050604050505020204" pitchFamily="18" charset="0"/>
              </a:rPr>
              <a:t>terhadap</a:t>
            </a:r>
            <a:r>
              <a:rPr lang="en-US" dirty="0">
                <a:latin typeface="Bookman Old Style" panose="02050604050505020204" pitchFamily="18" charset="0"/>
              </a:rPr>
              <a:t> </a:t>
            </a:r>
            <a:r>
              <a:rPr lang="en-US" dirty="0" err="1">
                <a:latin typeface="Bookman Old Style" panose="02050604050505020204" pitchFamily="18" charset="0"/>
              </a:rPr>
              <a:t>berbagai</a:t>
            </a:r>
            <a:r>
              <a:rPr lang="en-US" dirty="0">
                <a:latin typeface="Bookman Old Style" panose="02050604050505020204" pitchFamily="18" charset="0"/>
              </a:rPr>
              <a:t> </a:t>
            </a:r>
            <a:r>
              <a:rPr lang="en-US" dirty="0" err="1">
                <a:latin typeface="Bookman Old Style" panose="02050604050505020204" pitchFamily="18" charset="0"/>
              </a:rPr>
              <a:t>kegiatan</a:t>
            </a:r>
            <a:r>
              <a:rPr lang="en-US" dirty="0">
                <a:latin typeface="Bookman Old Style" panose="02050604050505020204" pitchFamily="18" charset="0"/>
              </a:rPr>
              <a:t> </a:t>
            </a:r>
            <a:r>
              <a:rPr lang="en-US" dirty="0" err="1">
                <a:latin typeface="Bookman Old Style" panose="02050604050505020204" pitchFamily="18" charset="0"/>
              </a:rPr>
              <a:t>pembagunan</a:t>
            </a:r>
            <a:r>
              <a:rPr lang="en-US" dirty="0">
                <a:latin typeface="Bookman Old Style" panose="02050604050505020204" pitchFamily="18" charset="0"/>
              </a:rPr>
              <a:t> yang </a:t>
            </a:r>
            <a:r>
              <a:rPr lang="en-US" dirty="0" err="1">
                <a:latin typeface="Bookman Old Style" panose="02050604050505020204" pitchFamily="18" charset="0"/>
              </a:rPr>
              <a:t>ada</a:t>
            </a:r>
            <a:r>
              <a:rPr lang="en-US" dirty="0">
                <a:latin typeface="Bookman Old Style" panose="02050604050505020204" pitchFamily="18" charset="0"/>
              </a:rPr>
              <a:t> di </a:t>
            </a:r>
            <a:r>
              <a:rPr lang="en-US" dirty="0" err="1">
                <a:latin typeface="Bookman Old Style" panose="02050604050505020204" pitchFamily="18" charset="0"/>
              </a:rPr>
              <a:t>daerah</a:t>
            </a:r>
            <a:endParaRPr lang="id-ID" dirty="0">
              <a:latin typeface="Bookman Old Style" panose="02050604050505020204" pitchFamily="18" charset="0"/>
            </a:endParaRPr>
          </a:p>
          <a:p>
            <a:r>
              <a:rPr lang="en-US" dirty="0" err="1">
                <a:latin typeface="Bookman Old Style" panose="02050604050505020204" pitchFamily="18" charset="0"/>
              </a:rPr>
              <a:t>Memberikan</a:t>
            </a:r>
            <a:r>
              <a:rPr lang="en-US" dirty="0">
                <a:latin typeface="Bookman Old Style" panose="02050604050505020204" pitchFamily="18" charset="0"/>
              </a:rPr>
              <a:t> </a:t>
            </a:r>
            <a:r>
              <a:rPr lang="en-US" dirty="0" err="1">
                <a:latin typeface="Bookman Old Style" panose="02050604050505020204" pitchFamily="18" charset="0"/>
              </a:rPr>
              <a:t>pengarahan</a:t>
            </a:r>
            <a:r>
              <a:rPr lang="en-US" dirty="0">
                <a:latin typeface="Bookman Old Style" panose="02050604050505020204" pitchFamily="18" charset="0"/>
              </a:rPr>
              <a:t> </a:t>
            </a:r>
            <a:r>
              <a:rPr lang="en-US" dirty="0" err="1">
                <a:latin typeface="Bookman Old Style" panose="02050604050505020204" pitchFamily="18" charset="0"/>
              </a:rPr>
              <a:t>kegiatan</a:t>
            </a:r>
            <a:r>
              <a:rPr lang="en-US" dirty="0">
                <a:latin typeface="Bookman Old Style" panose="02050604050505020204" pitchFamily="18" charset="0"/>
              </a:rPr>
              <a:t> </a:t>
            </a:r>
            <a:r>
              <a:rPr lang="en-US" dirty="0" err="1">
                <a:latin typeface="Bookman Old Style" panose="02050604050505020204" pitchFamily="18" charset="0"/>
              </a:rPr>
              <a:t>pembangunan</a:t>
            </a:r>
            <a:r>
              <a:rPr lang="en-US" dirty="0">
                <a:latin typeface="Bookman Old Style" panose="02050604050505020204" pitchFamily="18" charset="0"/>
              </a:rPr>
              <a:t>, </a:t>
            </a:r>
            <a:r>
              <a:rPr lang="en-US" dirty="0" err="1">
                <a:latin typeface="Bookman Old Style" panose="02050604050505020204" pitchFamily="18" charset="0"/>
              </a:rPr>
              <a:t>bukan</a:t>
            </a:r>
            <a:r>
              <a:rPr lang="en-US" dirty="0">
                <a:latin typeface="Bookman Old Style" panose="02050604050505020204" pitchFamily="18" charset="0"/>
              </a:rPr>
              <a:t> </a:t>
            </a:r>
            <a:r>
              <a:rPr lang="en-US" dirty="0" err="1">
                <a:latin typeface="Bookman Old Style" panose="02050604050505020204" pitchFamily="18" charset="0"/>
              </a:rPr>
              <a:t>saja</a:t>
            </a:r>
            <a:r>
              <a:rPr lang="en-US" dirty="0">
                <a:latin typeface="Bookman Old Style" panose="02050604050505020204" pitchFamily="18" charset="0"/>
              </a:rPr>
              <a:t> pada </a:t>
            </a:r>
            <a:r>
              <a:rPr lang="en-US" dirty="0" err="1">
                <a:latin typeface="Bookman Old Style" panose="02050604050505020204" pitchFamily="18" charset="0"/>
              </a:rPr>
              <a:t>aparat</a:t>
            </a:r>
            <a:r>
              <a:rPr lang="en-US" dirty="0">
                <a:latin typeface="Bookman Old Style" panose="02050604050505020204" pitchFamily="18" charset="0"/>
              </a:rPr>
              <a:t> </a:t>
            </a:r>
            <a:r>
              <a:rPr lang="en-US" dirty="0" err="1">
                <a:latin typeface="Bookman Old Style" panose="02050604050505020204" pitchFamily="18" charset="0"/>
              </a:rPr>
              <a:t>pemerintah</a:t>
            </a:r>
            <a:r>
              <a:rPr lang="en-US" dirty="0">
                <a:latin typeface="Bookman Old Style" panose="02050604050505020204" pitchFamily="18" charset="0"/>
              </a:rPr>
              <a:t> di </a:t>
            </a:r>
            <a:r>
              <a:rPr lang="en-US" dirty="0" err="1">
                <a:latin typeface="Bookman Old Style" panose="02050604050505020204" pitchFamily="18" charset="0"/>
              </a:rPr>
              <a:t>pusat</a:t>
            </a:r>
            <a:r>
              <a:rPr lang="en-US" dirty="0">
                <a:latin typeface="Bookman Old Style" panose="02050604050505020204" pitchFamily="18" charset="0"/>
              </a:rPr>
              <a:t> </a:t>
            </a:r>
            <a:r>
              <a:rPr lang="en-US" dirty="0" err="1">
                <a:latin typeface="Bookman Old Style" panose="02050604050505020204" pitchFamily="18" charset="0"/>
              </a:rPr>
              <a:t>atau</a:t>
            </a:r>
            <a:r>
              <a:rPr lang="en-US" dirty="0">
                <a:latin typeface="Bookman Old Style" panose="02050604050505020204" pitchFamily="18" charset="0"/>
              </a:rPr>
              <a:t> </a:t>
            </a:r>
            <a:r>
              <a:rPr lang="en-US" dirty="0" err="1">
                <a:latin typeface="Bookman Old Style" panose="02050604050505020204" pitchFamily="18" charset="0"/>
              </a:rPr>
              <a:t>daerah</a:t>
            </a:r>
            <a:r>
              <a:rPr lang="en-US" dirty="0">
                <a:latin typeface="Bookman Old Style" panose="02050604050505020204" pitchFamily="18" charset="0"/>
              </a:rPr>
              <a:t> , </a:t>
            </a:r>
            <a:r>
              <a:rPr lang="en-US" dirty="0" err="1">
                <a:latin typeface="Bookman Old Style" panose="02050604050505020204" pitchFamily="18" charset="0"/>
              </a:rPr>
              <a:t>tetapi</a:t>
            </a:r>
            <a:r>
              <a:rPr lang="en-US" dirty="0">
                <a:latin typeface="Bookman Old Style" panose="02050604050505020204" pitchFamily="18" charset="0"/>
              </a:rPr>
              <a:t> pada </a:t>
            </a:r>
            <a:r>
              <a:rPr lang="en-US" dirty="0" err="1">
                <a:latin typeface="Bookman Old Style" panose="02050604050505020204" pitchFamily="18" charset="0"/>
              </a:rPr>
              <a:t>kepada</a:t>
            </a:r>
            <a:r>
              <a:rPr lang="en-US" dirty="0">
                <a:latin typeface="Bookman Old Style" panose="02050604050505020204" pitchFamily="18" charset="0"/>
              </a:rPr>
              <a:t> </a:t>
            </a:r>
            <a:r>
              <a:rPr lang="en-US" dirty="0" err="1">
                <a:latin typeface="Bookman Old Style" panose="02050604050505020204" pitchFamily="18" charset="0"/>
              </a:rPr>
              <a:t>masyarakat</a:t>
            </a:r>
            <a:r>
              <a:rPr lang="en-US" dirty="0">
                <a:latin typeface="Bookman Old Style" panose="02050604050505020204" pitchFamily="18" charset="0"/>
              </a:rPr>
              <a:t> </a:t>
            </a:r>
            <a:r>
              <a:rPr lang="en-US" dirty="0" err="1">
                <a:latin typeface="Bookman Old Style" panose="02050604050505020204" pitchFamily="18" charset="0"/>
              </a:rPr>
              <a:t>umum</a:t>
            </a:r>
            <a:r>
              <a:rPr lang="en-US" dirty="0">
                <a:latin typeface="Bookman Old Style" panose="02050604050505020204" pitchFamily="18" charset="0"/>
              </a:rPr>
              <a:t> dan para </a:t>
            </a:r>
            <a:r>
              <a:rPr lang="en-US" dirty="0" err="1">
                <a:latin typeface="Bookman Old Style" panose="02050604050505020204" pitchFamily="18" charset="0"/>
              </a:rPr>
              <a:t>pengusaha</a:t>
            </a:r>
            <a:r>
              <a:rPr lang="en-US" dirty="0">
                <a:latin typeface="Bookman Old Style" panose="02050604050505020204" pitchFamily="18" charset="0"/>
              </a:rPr>
              <a:t>. (</a:t>
            </a:r>
            <a:r>
              <a:rPr lang="en-US" dirty="0" err="1">
                <a:latin typeface="Bookman Old Style" panose="02050604050505020204" pitchFamily="18" charset="0"/>
              </a:rPr>
              <a:t>Sumarmi</a:t>
            </a:r>
            <a:r>
              <a:rPr lang="en-US" dirty="0">
                <a:latin typeface="Bookman Old Style" panose="02050604050505020204" pitchFamily="18" charset="0"/>
              </a:rPr>
              <a:t>, 2012: 12)</a:t>
            </a:r>
            <a:endParaRPr lang="id-ID" dirty="0">
              <a:latin typeface="Bookman Old Style" panose="02050604050505020204" pitchFamily="18" charset="0"/>
            </a:endParaRPr>
          </a:p>
        </p:txBody>
      </p:sp>
      <p:sp>
        <p:nvSpPr>
          <p:cNvPr id="5" name="Content Placeholder 9">
            <a:extLst>
              <a:ext uri="{FF2B5EF4-FFF2-40B4-BE49-F238E27FC236}">
                <a16:creationId xmlns:a16="http://schemas.microsoft.com/office/drawing/2014/main" id="{77C464C4-0B58-4288-B94C-3837AB205CA5}"/>
              </a:ext>
            </a:extLst>
          </p:cNvPr>
          <p:cNvSpPr txBox="1">
            <a:spLocks/>
          </p:cNvSpPr>
          <p:nvPr/>
        </p:nvSpPr>
        <p:spPr>
          <a:xfrm>
            <a:off x="6172200" y="3429000"/>
            <a:ext cx="5181600" cy="3247845"/>
          </a:xfrm>
          <a:prstGeom prst="rect">
            <a:avLst/>
          </a:prstGeom>
        </p:spPr>
        <p:txBody>
          <a:bodyP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ctr"/>
            <a:r>
              <a:rPr lang="id-ID" b="1">
                <a:latin typeface="Arial Rounded MT Bold" panose="020F0704030504030204" pitchFamily="34" charset="0"/>
              </a:rPr>
              <a:t>Manfaat</a:t>
            </a:r>
          </a:p>
          <a:p>
            <a:r>
              <a:rPr lang="en-US">
                <a:latin typeface="Berlin Sans FB" panose="020E0602020502020306" pitchFamily="34" charset="0"/>
              </a:rPr>
              <a:t>Memisahkan sesuatu yang berguna dan yang kurang berguna</a:t>
            </a:r>
            <a:endParaRPr lang="id-ID">
              <a:latin typeface="Berlin Sans FB" panose="020E0602020502020306" pitchFamily="34" charset="0"/>
            </a:endParaRPr>
          </a:p>
          <a:p>
            <a:r>
              <a:rPr lang="en-US">
                <a:latin typeface="Berlin Sans FB" panose="020E0602020502020306" pitchFamily="34" charset="0"/>
              </a:rPr>
              <a:t>Mengurutkan keanekaragaman kondisi permukaan bumi</a:t>
            </a:r>
            <a:endParaRPr lang="id-ID">
              <a:latin typeface="Berlin Sans FB" panose="020E0602020502020306" pitchFamily="34" charset="0"/>
            </a:endParaRPr>
          </a:p>
          <a:p>
            <a:r>
              <a:rPr lang="en-US">
                <a:latin typeface="Berlin Sans FB" panose="020E0602020502020306" pitchFamily="34" charset="0"/>
              </a:rPr>
              <a:t>Menyederhanakan informasi dari berbagai gejala di permukaan bumi yang sangat beragam.</a:t>
            </a:r>
            <a:endParaRPr lang="id-ID">
              <a:latin typeface="Berlin Sans FB" panose="020E0602020502020306" pitchFamily="34" charset="0"/>
            </a:endParaRPr>
          </a:p>
          <a:p>
            <a:r>
              <a:rPr lang="en-US">
                <a:latin typeface="Berlin Sans FB" panose="020E0602020502020306" pitchFamily="34" charset="0"/>
              </a:rPr>
              <a:t>Memantau perubahan- perubahan yang terjadi di permukaan bumi</a:t>
            </a:r>
            <a:endParaRPr lang="id-ID" dirty="0">
              <a:latin typeface="Berlin Sans FB" panose="020E0602020502020306" pitchFamily="34" charset="0"/>
            </a:endParaRPr>
          </a:p>
        </p:txBody>
      </p:sp>
    </p:spTree>
    <p:extLst>
      <p:ext uri="{BB962C8B-B14F-4D97-AF65-F5344CB8AC3E}">
        <p14:creationId xmlns:p14="http://schemas.microsoft.com/office/powerpoint/2010/main" val="1951549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7AC8C-2DF5-48E5-931B-C560B127253E}"/>
              </a:ext>
            </a:extLst>
          </p:cNvPr>
          <p:cNvSpPr>
            <a:spLocks noGrp="1"/>
          </p:cNvSpPr>
          <p:nvPr>
            <p:ph type="title"/>
          </p:nvPr>
        </p:nvSpPr>
        <p:spPr>
          <a:xfrm>
            <a:off x="838200" y="365126"/>
            <a:ext cx="10515600" cy="894332"/>
          </a:xfrm>
        </p:spPr>
        <p:txBody>
          <a:bodyPr/>
          <a:lstStyle/>
          <a:p>
            <a:pPr algn="ctr"/>
            <a:r>
              <a:rPr lang="id-ID" dirty="0"/>
              <a:t>Peta konsep metode perwilayahan</a:t>
            </a:r>
          </a:p>
        </p:txBody>
      </p:sp>
      <p:sp>
        <p:nvSpPr>
          <p:cNvPr id="4" name="Rectangle 3">
            <a:extLst>
              <a:ext uri="{FF2B5EF4-FFF2-40B4-BE49-F238E27FC236}">
                <a16:creationId xmlns:a16="http://schemas.microsoft.com/office/drawing/2014/main" id="{9388CBFE-4115-4FC1-B86E-70386F8582E4}"/>
              </a:ext>
            </a:extLst>
          </p:cNvPr>
          <p:cNvSpPr/>
          <p:nvPr/>
        </p:nvSpPr>
        <p:spPr>
          <a:xfrm>
            <a:off x="183078" y="2721088"/>
            <a:ext cx="3526766" cy="894332"/>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b="1" dirty="0">
                <a:solidFill>
                  <a:schemeClr val="tx1"/>
                </a:solidFill>
              </a:rPr>
              <a:t>Penyamarataan wilayah</a:t>
            </a:r>
          </a:p>
          <a:p>
            <a:pPr algn="ctr"/>
            <a:r>
              <a:rPr lang="id-ID" sz="2000" dirty="0">
                <a:solidFill>
                  <a:schemeClr val="tx1"/>
                </a:solidFill>
              </a:rPr>
              <a:t>(Regional </a:t>
            </a:r>
            <a:r>
              <a:rPr lang="id-ID" sz="2000" dirty="0" err="1">
                <a:solidFill>
                  <a:schemeClr val="tx1"/>
                </a:solidFill>
              </a:rPr>
              <a:t>Generalization</a:t>
            </a:r>
            <a:r>
              <a:rPr lang="id-ID" sz="2000" dirty="0">
                <a:solidFill>
                  <a:schemeClr val="tx1"/>
                </a:solidFill>
              </a:rPr>
              <a:t>)</a:t>
            </a:r>
            <a:endParaRPr lang="id-ID" sz="2000" b="1" dirty="0">
              <a:solidFill>
                <a:schemeClr val="tx1"/>
              </a:solidFill>
            </a:endParaRPr>
          </a:p>
        </p:txBody>
      </p:sp>
      <p:sp>
        <p:nvSpPr>
          <p:cNvPr id="5" name="Rectangle 4">
            <a:extLst>
              <a:ext uri="{FF2B5EF4-FFF2-40B4-BE49-F238E27FC236}">
                <a16:creationId xmlns:a16="http://schemas.microsoft.com/office/drawing/2014/main" id="{0E9251C4-A28D-4ED0-8F3F-AC0F47EE32D3}"/>
              </a:ext>
            </a:extLst>
          </p:cNvPr>
          <p:cNvSpPr/>
          <p:nvPr/>
        </p:nvSpPr>
        <p:spPr>
          <a:xfrm>
            <a:off x="4281101" y="2728266"/>
            <a:ext cx="3526766" cy="894332"/>
          </a:xfrm>
          <a:prstGeom prst="rect">
            <a:avLst/>
          </a:prstGeom>
          <a:solidFill>
            <a:srgbClr val="00B0F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b="1" dirty="0" err="1">
                <a:solidFill>
                  <a:schemeClr val="tx1"/>
                </a:solidFill>
              </a:rPr>
              <a:t>Delimitasi</a:t>
            </a:r>
            <a:endParaRPr lang="id-ID" sz="2400" b="1" dirty="0">
              <a:solidFill>
                <a:schemeClr val="tx1"/>
              </a:solidFill>
            </a:endParaRPr>
          </a:p>
        </p:txBody>
      </p:sp>
      <p:sp>
        <p:nvSpPr>
          <p:cNvPr id="6" name="Rectangle 5">
            <a:extLst>
              <a:ext uri="{FF2B5EF4-FFF2-40B4-BE49-F238E27FC236}">
                <a16:creationId xmlns:a16="http://schemas.microsoft.com/office/drawing/2014/main" id="{BD291B97-4791-47EB-B004-5686B113F14F}"/>
              </a:ext>
            </a:extLst>
          </p:cNvPr>
          <p:cNvSpPr/>
          <p:nvPr/>
        </p:nvSpPr>
        <p:spPr>
          <a:xfrm>
            <a:off x="8379124" y="2721088"/>
            <a:ext cx="3526766" cy="894332"/>
          </a:xfrm>
          <a:prstGeom prst="rect">
            <a:avLst/>
          </a:prstGeom>
          <a:solidFill>
            <a:srgbClr val="FFFF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b="1" dirty="0">
                <a:solidFill>
                  <a:schemeClr val="tx1"/>
                </a:solidFill>
              </a:rPr>
              <a:t>Klasifikasi</a:t>
            </a:r>
          </a:p>
        </p:txBody>
      </p:sp>
      <p:sp>
        <p:nvSpPr>
          <p:cNvPr id="7" name="Rectangle 6">
            <a:extLst>
              <a:ext uri="{FF2B5EF4-FFF2-40B4-BE49-F238E27FC236}">
                <a16:creationId xmlns:a16="http://schemas.microsoft.com/office/drawing/2014/main" id="{173D96E2-EBFC-4C64-8603-1FDC86A0F34E}"/>
              </a:ext>
            </a:extLst>
          </p:cNvPr>
          <p:cNvSpPr/>
          <p:nvPr/>
        </p:nvSpPr>
        <p:spPr>
          <a:xfrm>
            <a:off x="4281101" y="3780684"/>
            <a:ext cx="3526766" cy="480265"/>
          </a:xfrm>
          <a:prstGeom prst="rect">
            <a:avLst/>
          </a:prstGeo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tx1"/>
                </a:solidFill>
              </a:rPr>
              <a:t>Kualitatif</a:t>
            </a:r>
            <a:endParaRPr lang="id-ID" sz="2400" b="1" dirty="0">
              <a:solidFill>
                <a:schemeClr val="tx1"/>
              </a:solidFill>
            </a:endParaRPr>
          </a:p>
        </p:txBody>
      </p:sp>
      <p:sp>
        <p:nvSpPr>
          <p:cNvPr id="8" name="Rectangle 7">
            <a:extLst>
              <a:ext uri="{FF2B5EF4-FFF2-40B4-BE49-F238E27FC236}">
                <a16:creationId xmlns:a16="http://schemas.microsoft.com/office/drawing/2014/main" id="{53EF3DE2-7BA7-44C5-824A-CF382B181405}"/>
              </a:ext>
            </a:extLst>
          </p:cNvPr>
          <p:cNvSpPr/>
          <p:nvPr/>
        </p:nvSpPr>
        <p:spPr>
          <a:xfrm>
            <a:off x="4281101" y="4467919"/>
            <a:ext cx="3526766" cy="480265"/>
          </a:xfrm>
          <a:prstGeom prst="rect">
            <a:avLst/>
          </a:prstGeo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tx1"/>
                </a:solidFill>
              </a:rPr>
              <a:t>Kuantitatif</a:t>
            </a:r>
            <a:endParaRPr lang="id-ID" sz="2400" b="1" dirty="0">
              <a:solidFill>
                <a:schemeClr val="tx1"/>
              </a:solidFill>
            </a:endParaRPr>
          </a:p>
        </p:txBody>
      </p:sp>
      <p:sp>
        <p:nvSpPr>
          <p:cNvPr id="9" name="Rectangle 8">
            <a:extLst>
              <a:ext uri="{FF2B5EF4-FFF2-40B4-BE49-F238E27FC236}">
                <a16:creationId xmlns:a16="http://schemas.microsoft.com/office/drawing/2014/main" id="{27952AC5-6273-4000-BD84-1A033392F09B}"/>
              </a:ext>
            </a:extLst>
          </p:cNvPr>
          <p:cNvSpPr/>
          <p:nvPr/>
        </p:nvSpPr>
        <p:spPr>
          <a:xfrm>
            <a:off x="8379124" y="3810826"/>
            <a:ext cx="3526766" cy="480265"/>
          </a:xfrm>
          <a:prstGeom prst="rect">
            <a:avLst/>
          </a:prstGeom>
          <a:solidFill>
            <a:schemeClr val="accent6">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b="1" dirty="0">
                <a:solidFill>
                  <a:schemeClr val="tx1"/>
                </a:solidFill>
              </a:rPr>
              <a:t>Perbedaan jenis</a:t>
            </a:r>
          </a:p>
        </p:txBody>
      </p:sp>
      <p:sp>
        <p:nvSpPr>
          <p:cNvPr id="10" name="Rectangle 9">
            <a:extLst>
              <a:ext uri="{FF2B5EF4-FFF2-40B4-BE49-F238E27FC236}">
                <a16:creationId xmlns:a16="http://schemas.microsoft.com/office/drawing/2014/main" id="{ADEDAC1D-4082-4162-AC52-F6C58906ADE7}"/>
              </a:ext>
            </a:extLst>
          </p:cNvPr>
          <p:cNvSpPr/>
          <p:nvPr/>
        </p:nvSpPr>
        <p:spPr>
          <a:xfrm>
            <a:off x="8379124" y="4503689"/>
            <a:ext cx="3526766" cy="480265"/>
          </a:xfrm>
          <a:prstGeom prst="rect">
            <a:avLst/>
          </a:prstGeom>
          <a:solidFill>
            <a:schemeClr val="accent6">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b="1" dirty="0">
                <a:solidFill>
                  <a:schemeClr val="tx1"/>
                </a:solidFill>
              </a:rPr>
              <a:t>Perbedaan tingkat</a:t>
            </a:r>
          </a:p>
        </p:txBody>
      </p:sp>
      <p:sp>
        <p:nvSpPr>
          <p:cNvPr id="11" name="Rectangle 10">
            <a:extLst>
              <a:ext uri="{FF2B5EF4-FFF2-40B4-BE49-F238E27FC236}">
                <a16:creationId xmlns:a16="http://schemas.microsoft.com/office/drawing/2014/main" id="{6A6C053E-2B52-46D5-B6C2-E05A4C12A166}"/>
              </a:ext>
            </a:extLst>
          </p:cNvPr>
          <p:cNvSpPr/>
          <p:nvPr/>
        </p:nvSpPr>
        <p:spPr>
          <a:xfrm>
            <a:off x="8379124" y="5196552"/>
            <a:ext cx="3526766" cy="480265"/>
          </a:xfrm>
          <a:prstGeom prst="rect">
            <a:avLst/>
          </a:prstGeom>
          <a:solidFill>
            <a:schemeClr val="accent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b="1" dirty="0">
                <a:solidFill>
                  <a:schemeClr val="tx1"/>
                </a:solidFill>
              </a:rPr>
              <a:t>Metode interval</a:t>
            </a:r>
          </a:p>
        </p:txBody>
      </p:sp>
      <p:sp>
        <p:nvSpPr>
          <p:cNvPr id="12" name="Rectangle 11">
            <a:extLst>
              <a:ext uri="{FF2B5EF4-FFF2-40B4-BE49-F238E27FC236}">
                <a16:creationId xmlns:a16="http://schemas.microsoft.com/office/drawing/2014/main" id="{1E127B3C-74FD-4304-81A6-E428FF2EF5DF}"/>
              </a:ext>
            </a:extLst>
          </p:cNvPr>
          <p:cNvSpPr/>
          <p:nvPr/>
        </p:nvSpPr>
        <p:spPr>
          <a:xfrm>
            <a:off x="8379124" y="5889415"/>
            <a:ext cx="3526766" cy="480265"/>
          </a:xfrm>
          <a:prstGeom prst="rect">
            <a:avLst/>
          </a:prstGeom>
          <a:solidFill>
            <a:schemeClr val="accent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b="1" dirty="0">
                <a:solidFill>
                  <a:schemeClr val="tx1"/>
                </a:solidFill>
              </a:rPr>
              <a:t>Metode </a:t>
            </a:r>
            <a:r>
              <a:rPr lang="id-ID" sz="2400" b="1" dirty="0" err="1">
                <a:solidFill>
                  <a:schemeClr val="tx1"/>
                </a:solidFill>
              </a:rPr>
              <a:t>hirarkis</a:t>
            </a:r>
            <a:endParaRPr lang="id-ID" sz="2400" b="1" dirty="0">
              <a:solidFill>
                <a:schemeClr val="tx1"/>
              </a:solidFill>
            </a:endParaRPr>
          </a:p>
        </p:txBody>
      </p:sp>
    </p:spTree>
    <p:extLst>
      <p:ext uri="{BB962C8B-B14F-4D97-AF65-F5344CB8AC3E}">
        <p14:creationId xmlns:p14="http://schemas.microsoft.com/office/powerpoint/2010/main" val="2561834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7A1BC-0E94-4326-BD6B-69C72A283048}"/>
              </a:ext>
            </a:extLst>
          </p:cNvPr>
          <p:cNvSpPr>
            <a:spLocks noGrp="1"/>
          </p:cNvSpPr>
          <p:nvPr>
            <p:ph type="title"/>
          </p:nvPr>
        </p:nvSpPr>
        <p:spPr/>
        <p:txBody>
          <a:bodyPr/>
          <a:lstStyle/>
          <a:p>
            <a:pPr algn="ctr"/>
            <a:r>
              <a:rPr lang="id-ID" dirty="0"/>
              <a:t>Metode Perwilayahan</a:t>
            </a:r>
          </a:p>
        </p:txBody>
      </p:sp>
      <p:sp>
        <p:nvSpPr>
          <p:cNvPr id="3" name="Content Placeholder 2">
            <a:extLst>
              <a:ext uri="{FF2B5EF4-FFF2-40B4-BE49-F238E27FC236}">
                <a16:creationId xmlns:a16="http://schemas.microsoft.com/office/drawing/2014/main" id="{FE4EC34A-40AF-4E22-9120-29B43B139BC5}"/>
              </a:ext>
            </a:extLst>
          </p:cNvPr>
          <p:cNvSpPr>
            <a:spLocks noGrp="1"/>
          </p:cNvSpPr>
          <p:nvPr>
            <p:ph idx="1"/>
          </p:nvPr>
        </p:nvSpPr>
        <p:spPr/>
        <p:txBody>
          <a:bodyPr>
            <a:normAutofit/>
          </a:bodyPr>
          <a:lstStyle/>
          <a:p>
            <a:pPr marL="0" indent="0">
              <a:buNone/>
            </a:pPr>
            <a:r>
              <a:rPr lang="id-ID" dirty="0">
                <a:latin typeface="Georgia" panose="02040502050405020303" pitchFamily="18" charset="0"/>
              </a:rPr>
              <a:t>1. Penyamarataan Wilayah (Regional </a:t>
            </a:r>
            <a:r>
              <a:rPr lang="id-ID" dirty="0" err="1">
                <a:latin typeface="Georgia" panose="02040502050405020303" pitchFamily="18" charset="0"/>
              </a:rPr>
              <a:t>Generalization</a:t>
            </a:r>
            <a:r>
              <a:rPr lang="id-ID" dirty="0">
                <a:latin typeface="Georgia" panose="02040502050405020303" pitchFamily="18" charset="0"/>
              </a:rPr>
              <a:t>)</a:t>
            </a:r>
          </a:p>
          <a:p>
            <a:pPr marL="723900" indent="-361950" algn="just"/>
            <a:r>
              <a:rPr lang="id-ID" dirty="0">
                <a:latin typeface="Georgia" panose="02040502050405020303" pitchFamily="18" charset="0"/>
              </a:rPr>
              <a:t>Penyamarataan wilayah adalah suatu proses atau usaha </a:t>
            </a:r>
            <a:r>
              <a:rPr lang="id-ID" b="1" dirty="0">
                <a:latin typeface="Georgia" panose="02040502050405020303" pitchFamily="18" charset="0"/>
              </a:rPr>
              <a:t>membagi permukaan bumi</a:t>
            </a:r>
            <a:r>
              <a:rPr lang="id-ID" dirty="0">
                <a:latin typeface="Georgia" panose="02040502050405020303" pitchFamily="18" charset="0"/>
              </a:rPr>
              <a:t> atau bagian permukaan bumi tertentu menjadi </a:t>
            </a:r>
            <a:r>
              <a:rPr lang="id-ID" b="1" dirty="0" err="1">
                <a:latin typeface="Georgia" panose="02040502050405020303" pitchFamily="18" charset="0"/>
              </a:rPr>
              <a:t>bebarapa</a:t>
            </a:r>
            <a:r>
              <a:rPr lang="id-ID" b="1" dirty="0">
                <a:latin typeface="Georgia" panose="02040502050405020303" pitchFamily="18" charset="0"/>
              </a:rPr>
              <a:t> bagian</a:t>
            </a:r>
            <a:r>
              <a:rPr lang="id-ID" dirty="0">
                <a:latin typeface="Georgia" panose="02040502050405020303" pitchFamily="18" charset="0"/>
              </a:rPr>
              <a:t>. Generalisasi dilakukan dengan </a:t>
            </a:r>
            <a:r>
              <a:rPr lang="id-ID" b="1" dirty="0">
                <a:solidFill>
                  <a:srgbClr val="FFFF00"/>
                </a:solidFill>
                <a:latin typeface="Georgia" panose="02040502050405020303" pitchFamily="18" charset="0"/>
              </a:rPr>
              <a:t>cara mengubah atau menghilangkan faktor-faktor tertentu</a:t>
            </a:r>
            <a:r>
              <a:rPr lang="id-ID" dirty="0">
                <a:solidFill>
                  <a:srgbClr val="FFFF00"/>
                </a:solidFill>
                <a:latin typeface="Georgia" panose="02040502050405020303" pitchFamily="18" charset="0"/>
              </a:rPr>
              <a:t> yang dianggap </a:t>
            </a:r>
            <a:r>
              <a:rPr lang="id-ID" b="1" dirty="0">
                <a:solidFill>
                  <a:srgbClr val="FFFF00"/>
                </a:solidFill>
                <a:latin typeface="Georgia" panose="02040502050405020303" pitchFamily="18" charset="0"/>
              </a:rPr>
              <a:t>kurang penting atau tidak relevan</a:t>
            </a:r>
          </a:p>
          <a:p>
            <a:pPr marL="723900" indent="-361950" algn="just"/>
            <a:r>
              <a:rPr lang="id-ID" dirty="0">
                <a:latin typeface="Georgia" panose="02040502050405020303" pitchFamily="18" charset="0"/>
              </a:rPr>
              <a:t>Pengubahan atau penghilangan itu dimaksudkan untuk </a:t>
            </a:r>
            <a:r>
              <a:rPr lang="id-ID" dirty="0" err="1">
                <a:latin typeface="Georgia" panose="02040502050405020303" pitchFamily="18" charset="0"/>
              </a:rPr>
              <a:t>menojolkan</a:t>
            </a:r>
            <a:r>
              <a:rPr lang="id-ID" dirty="0">
                <a:latin typeface="Georgia" panose="02040502050405020303" pitchFamily="18" charset="0"/>
              </a:rPr>
              <a:t> karakter-karakter tertentu. Dalam melakukan generalisasi wilayah harus memperhatikan skala peta dan </a:t>
            </a:r>
            <a:r>
              <a:rPr lang="id-ID" dirty="0" err="1">
                <a:latin typeface="Georgia" panose="02040502050405020303" pitchFamily="18" charset="0"/>
              </a:rPr>
              <a:t>tujun</a:t>
            </a:r>
            <a:r>
              <a:rPr lang="id-ID" dirty="0">
                <a:latin typeface="Georgia" panose="02040502050405020303" pitchFamily="18" charset="0"/>
              </a:rPr>
              <a:t> perwilayahan.</a:t>
            </a:r>
          </a:p>
        </p:txBody>
      </p:sp>
    </p:spTree>
    <p:extLst>
      <p:ext uri="{BB962C8B-B14F-4D97-AF65-F5344CB8AC3E}">
        <p14:creationId xmlns:p14="http://schemas.microsoft.com/office/powerpoint/2010/main" val="523571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7FF267F-AA9C-4BD6-A41F-9EC21619416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52" t="4775" r="1954" b="3505"/>
          <a:stretch/>
        </p:blipFill>
        <p:spPr>
          <a:xfrm>
            <a:off x="1690778" y="150250"/>
            <a:ext cx="9437298" cy="6474838"/>
          </a:xfrm>
        </p:spPr>
      </p:pic>
    </p:spTree>
    <p:extLst>
      <p:ext uri="{BB962C8B-B14F-4D97-AF65-F5344CB8AC3E}">
        <p14:creationId xmlns:p14="http://schemas.microsoft.com/office/powerpoint/2010/main" val="2711220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20D3FDC-03A2-441B-9C81-52464522EE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6094" y="0"/>
            <a:ext cx="9710441" cy="6858000"/>
          </a:xfrm>
        </p:spPr>
      </p:pic>
    </p:spTree>
    <p:extLst>
      <p:ext uri="{BB962C8B-B14F-4D97-AF65-F5344CB8AC3E}">
        <p14:creationId xmlns:p14="http://schemas.microsoft.com/office/powerpoint/2010/main" val="116875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E2FA07-D5E1-4CEF-9BED-FAC62AE36C60}"/>
              </a:ext>
            </a:extLst>
          </p:cNvPr>
          <p:cNvSpPr>
            <a:spLocks noGrp="1"/>
          </p:cNvSpPr>
          <p:nvPr>
            <p:ph idx="1"/>
          </p:nvPr>
        </p:nvSpPr>
        <p:spPr>
          <a:xfrm>
            <a:off x="838200" y="2034861"/>
            <a:ext cx="10515600" cy="4142101"/>
          </a:xfrm>
        </p:spPr>
        <p:txBody>
          <a:bodyPr>
            <a:normAutofit/>
          </a:bodyPr>
          <a:lstStyle/>
          <a:p>
            <a:pPr marL="361950" indent="0">
              <a:buNone/>
            </a:pPr>
            <a:r>
              <a:rPr lang="id-ID" dirty="0" err="1"/>
              <a:t>Delimitasi</a:t>
            </a:r>
            <a:r>
              <a:rPr lang="id-ID" dirty="0"/>
              <a:t> adalah cara penentuan </a:t>
            </a:r>
            <a:r>
              <a:rPr lang="id-ID" b="1" dirty="0"/>
              <a:t>batas terluar dari suatu wilayah </a:t>
            </a:r>
            <a:r>
              <a:rPr lang="id-ID" dirty="0"/>
              <a:t>untuk tujuan tertentu. </a:t>
            </a:r>
          </a:p>
          <a:p>
            <a:pPr marL="361950" indent="0">
              <a:buNone/>
            </a:pPr>
            <a:r>
              <a:rPr lang="id-ID" dirty="0" err="1"/>
              <a:t>Delimitasi</a:t>
            </a:r>
            <a:r>
              <a:rPr lang="id-ID" dirty="0"/>
              <a:t> dibagi menjadi dua yaitu sebagai berikut:</a:t>
            </a:r>
          </a:p>
          <a:p>
            <a:pPr marL="534988" lvl="0" indent="-173038">
              <a:buNone/>
            </a:pPr>
            <a:r>
              <a:rPr lang="id-ID" dirty="0"/>
              <a:t>a. </a:t>
            </a:r>
            <a:r>
              <a:rPr lang="id-ID" dirty="0" err="1"/>
              <a:t>Delimitasi</a:t>
            </a:r>
            <a:r>
              <a:rPr lang="id-ID" dirty="0"/>
              <a:t> Kualitatif</a:t>
            </a:r>
          </a:p>
          <a:p>
            <a:pPr marL="896938" indent="-142875"/>
            <a:r>
              <a:rPr lang="id-ID" dirty="0" err="1"/>
              <a:t>Delimitasi</a:t>
            </a:r>
            <a:r>
              <a:rPr lang="id-ID" dirty="0"/>
              <a:t> kualitatif merupakan cara penentuan batas terluar suatu wilayah berdasarkan </a:t>
            </a:r>
            <a:r>
              <a:rPr lang="id-ID" b="1" dirty="0" err="1"/>
              <a:t>kenampakan-kenampakan</a:t>
            </a:r>
            <a:r>
              <a:rPr lang="id-ID" b="1" dirty="0"/>
              <a:t> yang dominan</a:t>
            </a:r>
            <a:r>
              <a:rPr lang="id-ID" dirty="0"/>
              <a:t> pada suatu tempat. </a:t>
            </a:r>
          </a:p>
          <a:p>
            <a:pPr marL="896938" indent="-142875"/>
            <a:r>
              <a:rPr lang="id-ID" dirty="0"/>
              <a:t>Contoh pembagian wilayah Indonesia </a:t>
            </a:r>
            <a:r>
              <a:rPr lang="id-ID" dirty="0" err="1"/>
              <a:t>kedalam</a:t>
            </a:r>
            <a:r>
              <a:rPr lang="id-ID" dirty="0"/>
              <a:t> sepuluh wilayah pembangunan</a:t>
            </a:r>
          </a:p>
          <a:p>
            <a:pPr marL="723900" lvl="0" indent="-361950">
              <a:buNone/>
            </a:pPr>
            <a:r>
              <a:rPr lang="id-ID" dirty="0"/>
              <a:t>b. </a:t>
            </a:r>
            <a:r>
              <a:rPr lang="id-ID" dirty="0" err="1"/>
              <a:t>Delimitasi</a:t>
            </a:r>
            <a:r>
              <a:rPr lang="id-ID" dirty="0"/>
              <a:t> Kuantitatif</a:t>
            </a:r>
          </a:p>
          <a:p>
            <a:pPr marL="896938" indent="-142875"/>
            <a:r>
              <a:rPr lang="id-ID" dirty="0" err="1"/>
              <a:t>Delimitasi</a:t>
            </a:r>
            <a:r>
              <a:rPr lang="id-ID" dirty="0"/>
              <a:t> kuantitatif merupakan cara penentuan batas wilayah berdasarkan </a:t>
            </a:r>
            <a:r>
              <a:rPr lang="id-ID" b="1" dirty="0"/>
              <a:t>ukuran-ukuran yang bersifat kuantitatif</a:t>
            </a:r>
            <a:r>
              <a:rPr lang="id-ID" dirty="0"/>
              <a:t>.</a:t>
            </a:r>
          </a:p>
          <a:p>
            <a:pPr marL="896938" indent="-142875"/>
            <a:r>
              <a:rPr lang="id-ID" dirty="0"/>
              <a:t>Contoh: perwilayahan </a:t>
            </a:r>
            <a:r>
              <a:rPr lang="id-ID" dirty="0" err="1"/>
              <a:t>Klimatologis</a:t>
            </a:r>
            <a:endParaRPr lang="id-ID" dirty="0"/>
          </a:p>
        </p:txBody>
      </p:sp>
      <p:sp>
        <p:nvSpPr>
          <p:cNvPr id="4" name="Content Placeholder 2">
            <a:extLst>
              <a:ext uri="{FF2B5EF4-FFF2-40B4-BE49-F238E27FC236}">
                <a16:creationId xmlns:a16="http://schemas.microsoft.com/office/drawing/2014/main" id="{080FBA36-2180-45A4-A98B-536D0A393A58}"/>
              </a:ext>
            </a:extLst>
          </p:cNvPr>
          <p:cNvSpPr txBox="1">
            <a:spLocks/>
          </p:cNvSpPr>
          <p:nvPr/>
        </p:nvSpPr>
        <p:spPr>
          <a:xfrm>
            <a:off x="838200" y="681038"/>
            <a:ext cx="8653530" cy="93449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id-ID" dirty="0">
                <a:solidFill>
                  <a:srgbClr val="FFFF00"/>
                </a:solidFill>
                <a:latin typeface="Engravers MT" panose="02090707080505020304" pitchFamily="18" charset="0"/>
              </a:rPr>
              <a:t>2. </a:t>
            </a:r>
            <a:r>
              <a:rPr lang="id-ID" dirty="0" err="1">
                <a:solidFill>
                  <a:srgbClr val="FFFF00"/>
                </a:solidFill>
                <a:latin typeface="Engravers MT" panose="02090707080505020304" pitchFamily="18" charset="0"/>
              </a:rPr>
              <a:t>Delimitasi</a:t>
            </a:r>
            <a:r>
              <a:rPr lang="id-ID" dirty="0">
                <a:solidFill>
                  <a:srgbClr val="FFFF00"/>
                </a:solidFill>
                <a:latin typeface="Engravers MT" panose="02090707080505020304" pitchFamily="18" charset="0"/>
              </a:rPr>
              <a:t> dalam </a:t>
            </a:r>
            <a:r>
              <a:rPr lang="id-ID" dirty="0" err="1">
                <a:solidFill>
                  <a:srgbClr val="FFFF00"/>
                </a:solidFill>
                <a:latin typeface="Engravers MT" panose="02090707080505020304" pitchFamily="18" charset="0"/>
              </a:rPr>
              <a:t>Penyamaratan</a:t>
            </a:r>
            <a:r>
              <a:rPr lang="id-ID" dirty="0">
                <a:solidFill>
                  <a:srgbClr val="FFFF00"/>
                </a:solidFill>
                <a:latin typeface="Engravers MT" panose="02090707080505020304" pitchFamily="18" charset="0"/>
              </a:rPr>
              <a:t> Wilayah</a:t>
            </a:r>
          </a:p>
          <a:p>
            <a:pPr marL="620713" indent="-258763"/>
            <a:endParaRPr lang="id-ID" dirty="0">
              <a:solidFill>
                <a:srgbClr val="FFFF00"/>
              </a:solidFill>
              <a:latin typeface="Engravers MT" panose="02090707080505020304" pitchFamily="18" charset="0"/>
            </a:endParaRPr>
          </a:p>
        </p:txBody>
      </p:sp>
    </p:spTree>
    <p:extLst>
      <p:ext uri="{BB962C8B-B14F-4D97-AF65-F5344CB8AC3E}">
        <p14:creationId xmlns:p14="http://schemas.microsoft.com/office/powerpoint/2010/main" val="2739320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F0E96C2-0E58-4703-86A9-0AD2F51A8E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929" y="5620"/>
            <a:ext cx="9693902" cy="6852379"/>
          </a:xfrm>
        </p:spPr>
      </p:pic>
    </p:spTree>
    <p:extLst>
      <p:ext uri="{BB962C8B-B14F-4D97-AF65-F5344CB8AC3E}">
        <p14:creationId xmlns:p14="http://schemas.microsoft.com/office/powerpoint/2010/main" val="4070204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B2ED9-8D55-4C6A-AF95-E4B503F6F03C}"/>
              </a:ext>
            </a:extLst>
          </p:cNvPr>
          <p:cNvSpPr>
            <a:spLocks noGrp="1"/>
          </p:cNvSpPr>
          <p:nvPr>
            <p:ph idx="1"/>
          </p:nvPr>
        </p:nvSpPr>
        <p:spPr>
          <a:xfrm>
            <a:off x="838200" y="1429555"/>
            <a:ext cx="10515600" cy="4747408"/>
          </a:xfrm>
        </p:spPr>
        <p:txBody>
          <a:bodyPr>
            <a:normAutofit/>
          </a:bodyPr>
          <a:lstStyle/>
          <a:p>
            <a:pPr marL="361950" indent="0" algn="just">
              <a:buNone/>
            </a:pPr>
            <a:r>
              <a:rPr lang="id-ID" sz="2300" dirty="0"/>
              <a:t>Klasifikasi wilayah adalah usaha untuk </a:t>
            </a:r>
            <a:r>
              <a:rPr lang="id-ID" sz="2300" b="1" dirty="0"/>
              <a:t>menggolongkan wilayah secara sistematis </a:t>
            </a:r>
            <a:r>
              <a:rPr lang="id-ID" sz="2300" b="1" dirty="0" err="1"/>
              <a:t>kedalam</a:t>
            </a:r>
            <a:r>
              <a:rPr lang="id-ID" sz="2300" b="1" dirty="0"/>
              <a:t> bagian-bagian tertentu</a:t>
            </a:r>
            <a:r>
              <a:rPr lang="id-ID" sz="2300" dirty="0"/>
              <a:t>. </a:t>
            </a:r>
          </a:p>
          <a:p>
            <a:pPr marL="361950" indent="0" algn="just">
              <a:buNone/>
            </a:pPr>
            <a:r>
              <a:rPr lang="id-ID" sz="2300" dirty="0"/>
              <a:t>Klasifikasi wilayah mempunyai dua tujuan sebagai berikut:</a:t>
            </a:r>
          </a:p>
          <a:p>
            <a:pPr marL="620713" lvl="0" indent="-258763" algn="just">
              <a:buNone/>
            </a:pPr>
            <a:r>
              <a:rPr lang="id-ID" sz="2300" b="1" dirty="0"/>
              <a:t>a. Perbedaan jenis </a:t>
            </a:r>
            <a:r>
              <a:rPr lang="id-ID" sz="2300" dirty="0"/>
              <a:t>dalam klasifikasi wilayah</a:t>
            </a:r>
          </a:p>
          <a:p>
            <a:pPr marL="896938" algn="just"/>
            <a:r>
              <a:rPr lang="id-ID" sz="2300" dirty="0"/>
              <a:t>Perbedaan jenis sangat diperlukan untuk mendapatkan gambaran tentang klasifikasi suatu wilayah. Contoh </a:t>
            </a:r>
            <a:r>
              <a:rPr lang="id-ID" sz="2300" b="1" dirty="0"/>
              <a:t>klasifikasi </a:t>
            </a:r>
            <a:r>
              <a:rPr lang="id-ID" sz="2300" dirty="0"/>
              <a:t>yang didasarkan pada persebaran </a:t>
            </a:r>
            <a:r>
              <a:rPr lang="id-ID" sz="2300" b="1" dirty="0"/>
              <a:t>tata guna lahan </a:t>
            </a:r>
            <a:r>
              <a:rPr lang="id-ID" sz="2300" dirty="0"/>
              <a:t>dengan karakteristik masing-masing</a:t>
            </a:r>
          </a:p>
          <a:p>
            <a:pPr marL="620713" lvl="0" indent="-274638" algn="just">
              <a:buNone/>
            </a:pPr>
            <a:r>
              <a:rPr lang="id-ID" sz="2300" b="1" dirty="0"/>
              <a:t>b. Perbedaan tingkat </a:t>
            </a:r>
            <a:r>
              <a:rPr lang="id-ID" sz="2300" dirty="0"/>
              <a:t>dalam klasifikasi wilayah</a:t>
            </a:r>
          </a:p>
          <a:p>
            <a:pPr marL="896938" algn="just"/>
            <a:r>
              <a:rPr lang="id-ID" sz="2300" dirty="0"/>
              <a:t>Guna membuat perbedaan dalam klasifikasi wilayah dapat dilakukan menggunakan dua metode, yaitu interval dan </a:t>
            </a:r>
            <a:r>
              <a:rPr lang="id-ID" sz="2300" dirty="0" err="1"/>
              <a:t>hirarki</a:t>
            </a:r>
            <a:r>
              <a:rPr lang="id-ID" sz="2300" dirty="0"/>
              <a:t>.</a:t>
            </a:r>
          </a:p>
        </p:txBody>
      </p:sp>
      <p:sp>
        <p:nvSpPr>
          <p:cNvPr id="4" name="Content Placeholder 2">
            <a:extLst>
              <a:ext uri="{FF2B5EF4-FFF2-40B4-BE49-F238E27FC236}">
                <a16:creationId xmlns:a16="http://schemas.microsoft.com/office/drawing/2014/main" id="{84333AE8-0FA0-4BBD-A25B-3DD822464ED0}"/>
              </a:ext>
            </a:extLst>
          </p:cNvPr>
          <p:cNvSpPr txBox="1">
            <a:spLocks/>
          </p:cNvSpPr>
          <p:nvPr/>
        </p:nvSpPr>
        <p:spPr>
          <a:xfrm>
            <a:off x="1711817" y="706795"/>
            <a:ext cx="5925356" cy="568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d-ID" dirty="0"/>
              <a:t>3. Klasifikasi Wilayah</a:t>
            </a:r>
          </a:p>
        </p:txBody>
      </p:sp>
    </p:spTree>
    <p:extLst>
      <p:ext uri="{BB962C8B-B14F-4D97-AF65-F5344CB8AC3E}">
        <p14:creationId xmlns:p14="http://schemas.microsoft.com/office/powerpoint/2010/main" val="4287891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812C2C7-4A58-4145-BABE-32063D50DC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4214" y="86264"/>
            <a:ext cx="9744483" cy="6719977"/>
          </a:xfrm>
        </p:spPr>
      </p:pic>
    </p:spTree>
    <p:extLst>
      <p:ext uri="{BB962C8B-B14F-4D97-AF65-F5344CB8AC3E}">
        <p14:creationId xmlns:p14="http://schemas.microsoft.com/office/powerpoint/2010/main" val="3924247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AC1837C-7996-4E14-8C01-A84D3F10A2F7}"/>
              </a:ext>
            </a:extLst>
          </p:cNvPr>
          <p:cNvSpPr>
            <a:spLocks noGrp="1"/>
          </p:cNvSpPr>
          <p:nvPr>
            <p:ph sz="half" idx="1"/>
          </p:nvPr>
        </p:nvSpPr>
        <p:spPr>
          <a:xfrm>
            <a:off x="838200" y="643944"/>
            <a:ext cx="5181600" cy="5533019"/>
          </a:xfrm>
        </p:spPr>
        <p:txBody>
          <a:bodyPr>
            <a:normAutofit/>
          </a:bodyPr>
          <a:lstStyle/>
          <a:p>
            <a:r>
              <a:rPr lang="id-ID" sz="2800" dirty="0"/>
              <a:t>Metode Interval</a:t>
            </a:r>
          </a:p>
          <a:p>
            <a:r>
              <a:rPr lang="id-ID" sz="2800" dirty="0"/>
              <a:t>Penggunaan metode interval harus memperhatikan parameter-parameter kelas yang digunakan sebagai dasar penggolongan</a:t>
            </a:r>
          </a:p>
        </p:txBody>
      </p:sp>
      <p:sp>
        <p:nvSpPr>
          <p:cNvPr id="6" name="Content Placeholder 5">
            <a:extLst>
              <a:ext uri="{FF2B5EF4-FFF2-40B4-BE49-F238E27FC236}">
                <a16:creationId xmlns:a16="http://schemas.microsoft.com/office/drawing/2014/main" id="{A7551D12-2107-49FD-A5C6-D9095F0FD945}"/>
              </a:ext>
            </a:extLst>
          </p:cNvPr>
          <p:cNvSpPr>
            <a:spLocks noGrp="1"/>
          </p:cNvSpPr>
          <p:nvPr>
            <p:ph sz="half" idx="2"/>
          </p:nvPr>
        </p:nvSpPr>
        <p:spPr>
          <a:xfrm>
            <a:off x="6172200" y="643944"/>
            <a:ext cx="5181600" cy="5533019"/>
          </a:xfrm>
        </p:spPr>
        <p:txBody>
          <a:bodyPr>
            <a:normAutofit/>
          </a:bodyPr>
          <a:lstStyle/>
          <a:p>
            <a:r>
              <a:rPr lang="id-ID" sz="2800" dirty="0"/>
              <a:t>Metode </a:t>
            </a:r>
            <a:r>
              <a:rPr lang="id-ID" sz="2800" dirty="0" err="1"/>
              <a:t>hirarki</a:t>
            </a:r>
            <a:endParaRPr lang="id-ID" sz="2800" dirty="0"/>
          </a:p>
          <a:p>
            <a:r>
              <a:rPr lang="id-ID" sz="2800" dirty="0"/>
              <a:t>Dalam metode ini tiap-tiap kelas mempunyai hubungan dengan kelas-kelas </a:t>
            </a:r>
            <a:r>
              <a:rPr lang="id-ID" sz="2800" dirty="0" err="1"/>
              <a:t>dibawahnya</a:t>
            </a:r>
            <a:r>
              <a:rPr lang="id-ID" sz="2800" dirty="0"/>
              <a:t> atau </a:t>
            </a:r>
            <a:r>
              <a:rPr lang="id-ID" sz="2800" dirty="0" err="1"/>
              <a:t>diatasnya</a:t>
            </a:r>
            <a:endParaRPr lang="id-ID" sz="2800" dirty="0"/>
          </a:p>
        </p:txBody>
      </p:sp>
    </p:spTree>
    <p:extLst>
      <p:ext uri="{BB962C8B-B14F-4D97-AF65-F5344CB8AC3E}">
        <p14:creationId xmlns:p14="http://schemas.microsoft.com/office/powerpoint/2010/main" val="3294230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74974-1DE4-4BAD-ACDE-EC3825EF21AD}"/>
              </a:ext>
            </a:extLst>
          </p:cNvPr>
          <p:cNvSpPr>
            <a:spLocks noGrp="1"/>
          </p:cNvSpPr>
          <p:nvPr>
            <p:ph type="title"/>
          </p:nvPr>
        </p:nvSpPr>
        <p:spPr/>
        <p:txBody>
          <a:bodyPr/>
          <a:lstStyle/>
          <a:p>
            <a:pPr algn="ctr"/>
            <a:r>
              <a:rPr lang="id-ID" dirty="0"/>
              <a:t>wilayah</a:t>
            </a:r>
          </a:p>
        </p:txBody>
      </p:sp>
      <p:sp>
        <p:nvSpPr>
          <p:cNvPr id="3" name="Content Placeholder 2">
            <a:extLst>
              <a:ext uri="{FF2B5EF4-FFF2-40B4-BE49-F238E27FC236}">
                <a16:creationId xmlns:a16="http://schemas.microsoft.com/office/drawing/2014/main" id="{5CECA614-DD5F-4444-B745-28B6BDCD08EB}"/>
              </a:ext>
            </a:extLst>
          </p:cNvPr>
          <p:cNvSpPr>
            <a:spLocks noGrp="1"/>
          </p:cNvSpPr>
          <p:nvPr>
            <p:ph idx="1"/>
          </p:nvPr>
        </p:nvSpPr>
        <p:spPr/>
        <p:txBody>
          <a:bodyPr>
            <a:normAutofit fontScale="92500"/>
          </a:bodyPr>
          <a:lstStyle/>
          <a:p>
            <a:pPr lvl="0"/>
            <a:r>
              <a:rPr lang="en-US" dirty="0" err="1">
                <a:latin typeface="Times New Roman" pitchFamily="18" charset="0"/>
                <a:cs typeface="Times New Roman" pitchFamily="18" charset="0"/>
              </a:rPr>
              <a:t>Menurut</a:t>
            </a:r>
            <a:r>
              <a:rPr lang="en-US" dirty="0">
                <a:latin typeface="Times New Roman" pitchFamily="18" charset="0"/>
                <a:cs typeface="Times New Roman" pitchFamily="18" charset="0"/>
              </a:rPr>
              <a:t> M.M. </a:t>
            </a:r>
            <a:r>
              <a:rPr lang="en-US" dirty="0" err="1">
                <a:latin typeface="Times New Roman" pitchFamily="18" charset="0"/>
                <a:cs typeface="Times New Roman" pitchFamily="18" charset="0"/>
              </a:rPr>
              <a:t>Fenneman</a:t>
            </a:r>
            <a:endParaRPr lang="en-US" dirty="0">
              <a:latin typeface="Times New Roman" pitchFamily="18" charset="0"/>
              <a:cs typeface="Times New Roman" pitchFamily="18" charset="0"/>
            </a:endParaRPr>
          </a:p>
          <a:p>
            <a:pPr>
              <a:buNone/>
            </a:pPr>
            <a:r>
              <a:rPr lang="en-US" dirty="0">
                <a:latin typeface="Times New Roman" pitchFamily="18" charset="0"/>
                <a:cs typeface="Times New Roman" pitchFamily="18" charset="0"/>
              </a:rPr>
              <a:t>   Wilayah </a:t>
            </a:r>
            <a:r>
              <a:rPr lang="en-US" dirty="0" err="1">
                <a:latin typeface="Times New Roman" pitchFamily="18" charset="0"/>
                <a:cs typeface="Times New Roman" pitchFamily="18" charset="0"/>
              </a:rPr>
              <a:t>adalah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daerah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tertentu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dengan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bentang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lahan</a:t>
            </a:r>
            <a:r>
              <a:rPr lang="en-US" dirty="0">
                <a:latin typeface="Times New Roman" pitchFamily="18" charset="0"/>
                <a:cs typeface="Times New Roman" pitchFamily="18" charset="0"/>
              </a:rPr>
              <a:t> yang </a:t>
            </a:r>
            <a:r>
              <a:rPr lang="en-US" dirty="0" err="1">
                <a:latin typeface="Times New Roman" pitchFamily="18" charset="0"/>
                <a:cs typeface="Times New Roman" pitchFamily="18" charset="0"/>
              </a:rPr>
              <a:t>sejenis</a:t>
            </a:r>
            <a:r>
              <a:rPr lang="en-US" dirty="0">
                <a:latin typeface="Times New Roman" pitchFamily="18" charset="0"/>
                <a:cs typeface="Times New Roman" pitchFamily="18" charset="0"/>
              </a:rPr>
              <a:t>  dan </a:t>
            </a:r>
            <a:r>
              <a:rPr lang="en-US" dirty="0" err="1">
                <a:latin typeface="Times New Roman" pitchFamily="18" charset="0"/>
                <a:cs typeface="Times New Roman" pitchFamily="18" charset="0"/>
              </a:rPr>
              <a:t>dapat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dibedakan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dengan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daerah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sekitarnya</a:t>
            </a:r>
            <a:r>
              <a:rPr lang="en-US" dirty="0">
                <a:latin typeface="Times New Roman" pitchFamily="18" charset="0"/>
                <a:cs typeface="Times New Roman" pitchFamily="18" charset="0"/>
              </a:rPr>
              <a:t>.</a:t>
            </a:r>
          </a:p>
          <a:p>
            <a:pPr lvl="0"/>
            <a:r>
              <a:rPr lang="en-US" dirty="0" err="1">
                <a:latin typeface="Times New Roman" pitchFamily="18" charset="0"/>
                <a:cs typeface="Times New Roman" pitchFamily="18" charset="0"/>
              </a:rPr>
              <a:t>Menurut</a:t>
            </a:r>
            <a:r>
              <a:rPr lang="en-US" dirty="0">
                <a:latin typeface="Times New Roman" pitchFamily="18" charset="0"/>
                <a:cs typeface="Times New Roman" pitchFamily="18" charset="0"/>
              </a:rPr>
              <a:t> A.J. </a:t>
            </a:r>
            <a:r>
              <a:rPr lang="en-US" dirty="0" err="1">
                <a:latin typeface="Times New Roman" pitchFamily="18" charset="0"/>
                <a:cs typeface="Times New Roman" pitchFamily="18" charset="0"/>
              </a:rPr>
              <a:t>Herbertson</a:t>
            </a:r>
            <a:endParaRPr lang="en-US" dirty="0">
              <a:latin typeface="Times New Roman" pitchFamily="18" charset="0"/>
              <a:cs typeface="Times New Roman" pitchFamily="18" charset="0"/>
            </a:endParaRPr>
          </a:p>
          <a:p>
            <a:pPr>
              <a:buNone/>
            </a:pPr>
            <a:r>
              <a:rPr lang="en-US" dirty="0">
                <a:latin typeface="Times New Roman" pitchFamily="18" charset="0"/>
                <a:cs typeface="Times New Roman" pitchFamily="18" charset="0"/>
              </a:rPr>
              <a:t>	Wilayah </a:t>
            </a:r>
            <a:r>
              <a:rPr lang="en-US" dirty="0" err="1">
                <a:latin typeface="Times New Roman" pitchFamily="18" charset="0"/>
                <a:cs typeface="Times New Roman" pitchFamily="18" charset="0"/>
              </a:rPr>
              <a:t>adalah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bagian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tertentu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dari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permukaan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bumi</a:t>
            </a:r>
            <a:r>
              <a:rPr lang="en-US" dirty="0">
                <a:latin typeface="Times New Roman" pitchFamily="18" charset="0"/>
                <a:cs typeface="Times New Roman" pitchFamily="18" charset="0"/>
              </a:rPr>
              <a:t> yang </a:t>
            </a:r>
            <a:r>
              <a:rPr lang="en-US" dirty="0" err="1">
                <a:latin typeface="Times New Roman" pitchFamily="18" charset="0"/>
                <a:cs typeface="Times New Roman" pitchFamily="18" charset="0"/>
              </a:rPr>
              <a:t>mempunyai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sifat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khas</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tertentu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sebagai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akibat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dari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adanya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hubungan-hubungan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khusus</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antara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kompleks</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lahan</a:t>
            </a:r>
            <a:r>
              <a:rPr lang="en-US" dirty="0">
                <a:latin typeface="Times New Roman" pitchFamily="18" charset="0"/>
                <a:cs typeface="Times New Roman" pitchFamily="18" charset="0"/>
              </a:rPr>
              <a:t>, air, </a:t>
            </a:r>
            <a:r>
              <a:rPr lang="en-US" dirty="0" err="1">
                <a:latin typeface="Times New Roman" pitchFamily="18" charset="0"/>
                <a:cs typeface="Times New Roman" pitchFamily="18" charset="0"/>
              </a:rPr>
              <a:t>udara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tanaman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binatang</a:t>
            </a:r>
            <a:r>
              <a:rPr lang="en-US" dirty="0">
                <a:latin typeface="Times New Roman" pitchFamily="18" charset="0"/>
                <a:cs typeface="Times New Roman" pitchFamily="18" charset="0"/>
              </a:rPr>
              <a:t>, dan </a:t>
            </a:r>
            <a:r>
              <a:rPr lang="en-US" dirty="0" err="1">
                <a:latin typeface="Times New Roman" pitchFamily="18" charset="0"/>
                <a:cs typeface="Times New Roman" pitchFamily="18" charset="0"/>
              </a:rPr>
              <a:t>manusia</a:t>
            </a:r>
            <a:endParaRPr lang="id-ID" dirty="0">
              <a:latin typeface="Times New Roman" pitchFamily="18" charset="0"/>
              <a:cs typeface="Times New Roman" pitchFamily="18" charset="0"/>
            </a:endParaRPr>
          </a:p>
          <a:p>
            <a:pPr lvl="0"/>
            <a:r>
              <a:rPr lang="en-US" dirty="0" err="1">
                <a:latin typeface="Times New Roman" pitchFamily="18" charset="0"/>
                <a:cs typeface="Times New Roman" pitchFamily="18" charset="0"/>
              </a:rPr>
              <a:t>Menurut</a:t>
            </a:r>
            <a:r>
              <a:rPr lang="en-US" dirty="0">
                <a:latin typeface="Times New Roman" pitchFamily="18" charset="0"/>
                <a:cs typeface="Times New Roman" pitchFamily="18" charset="0"/>
              </a:rPr>
              <a:t> R.S. Platt</a:t>
            </a:r>
            <a:endParaRPr lang="id-ID" dirty="0">
              <a:latin typeface="Times New Roman" pitchFamily="18" charset="0"/>
              <a:cs typeface="Times New Roman" pitchFamily="18" charset="0"/>
            </a:endParaRPr>
          </a:p>
          <a:p>
            <a:pPr marL="276225" lvl="0" indent="0">
              <a:buNone/>
            </a:pPr>
            <a:r>
              <a:rPr lang="en-US" dirty="0">
                <a:latin typeface="Times New Roman" pitchFamily="18" charset="0"/>
                <a:cs typeface="Times New Roman" pitchFamily="18" charset="0"/>
              </a:rPr>
              <a:t>Wilayah </a:t>
            </a:r>
            <a:r>
              <a:rPr lang="en-US" dirty="0" err="1">
                <a:latin typeface="Times New Roman" pitchFamily="18" charset="0"/>
                <a:cs typeface="Times New Roman" pitchFamily="18" charset="0"/>
              </a:rPr>
              <a:t>adalah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daerah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tertentu</a:t>
            </a:r>
            <a:r>
              <a:rPr lang="en-US" dirty="0">
                <a:latin typeface="Times New Roman" pitchFamily="18" charset="0"/>
                <a:cs typeface="Times New Roman" pitchFamily="18" charset="0"/>
              </a:rPr>
              <a:t> yang </a:t>
            </a:r>
            <a:r>
              <a:rPr lang="en-US" dirty="0" err="1">
                <a:latin typeface="Times New Roman" pitchFamily="18" charset="0"/>
                <a:cs typeface="Times New Roman" pitchFamily="18" charset="0"/>
              </a:rPr>
              <a:t>keberadaannya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dikenal</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berdasarkan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homogenitas</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umum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baik</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atas</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dasar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karakter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lahan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maupun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huniannya</a:t>
            </a:r>
            <a:r>
              <a:rPr lang="en-US" dirty="0">
                <a:latin typeface="Times New Roman" pitchFamily="18" charset="0"/>
                <a:cs typeface="Times New Roman" pitchFamily="18" charset="0"/>
              </a:rPr>
              <a:t>.</a:t>
            </a:r>
          </a:p>
          <a:p>
            <a:pPr>
              <a:buNone/>
            </a:pPr>
            <a:endParaRPr lang="id-ID" dirty="0"/>
          </a:p>
        </p:txBody>
      </p:sp>
    </p:spTree>
    <p:extLst>
      <p:ext uri="{BB962C8B-B14F-4D97-AF65-F5344CB8AC3E}">
        <p14:creationId xmlns:p14="http://schemas.microsoft.com/office/powerpoint/2010/main" val="1912772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F96DB-0A2A-4BEA-8BAA-008171C49C6E}"/>
              </a:ext>
            </a:extLst>
          </p:cNvPr>
          <p:cNvSpPr>
            <a:spLocks noGrp="1"/>
          </p:cNvSpPr>
          <p:nvPr>
            <p:ph type="title"/>
          </p:nvPr>
        </p:nvSpPr>
        <p:spPr>
          <a:xfrm>
            <a:off x="838200" y="365127"/>
            <a:ext cx="10515600" cy="600788"/>
          </a:xfrm>
        </p:spPr>
        <p:txBody>
          <a:bodyPr>
            <a:noAutofit/>
          </a:bodyPr>
          <a:lstStyle/>
          <a:p>
            <a:pPr algn="ctr"/>
            <a:r>
              <a:rPr lang="id-ID" sz="4000" dirty="0"/>
              <a:t>Klasifikasi wilayah</a:t>
            </a:r>
          </a:p>
        </p:txBody>
      </p:sp>
      <p:sp>
        <p:nvSpPr>
          <p:cNvPr id="5" name="Content Placeholder 4">
            <a:extLst>
              <a:ext uri="{FF2B5EF4-FFF2-40B4-BE49-F238E27FC236}">
                <a16:creationId xmlns:a16="http://schemas.microsoft.com/office/drawing/2014/main" id="{52B3191B-7EFA-4392-8DCB-E5E42BF7D341}"/>
              </a:ext>
            </a:extLst>
          </p:cNvPr>
          <p:cNvSpPr>
            <a:spLocks noGrp="1"/>
          </p:cNvSpPr>
          <p:nvPr>
            <p:ph idx="1"/>
          </p:nvPr>
        </p:nvSpPr>
        <p:spPr>
          <a:xfrm>
            <a:off x="838199" y="965916"/>
            <a:ext cx="10859219" cy="5745436"/>
          </a:xfrm>
        </p:spPr>
        <p:txBody>
          <a:bodyPr>
            <a:normAutofit/>
          </a:bodyPr>
          <a:lstStyle/>
          <a:p>
            <a:pPr lvl="0" algn="just"/>
            <a:r>
              <a:rPr lang="id-ID" dirty="0" err="1"/>
              <a:t>Core</a:t>
            </a:r>
            <a:r>
              <a:rPr lang="id-ID" dirty="0"/>
              <a:t> </a:t>
            </a:r>
            <a:r>
              <a:rPr lang="id-ID" dirty="0" err="1"/>
              <a:t>Regoin</a:t>
            </a:r>
            <a:r>
              <a:rPr lang="id-ID" dirty="0"/>
              <a:t>, yaitu inti wilayah yang biasanya </a:t>
            </a:r>
            <a:r>
              <a:rPr lang="id-ID" b="1" dirty="0"/>
              <a:t>berupa daerah metropolitan </a:t>
            </a:r>
            <a:r>
              <a:rPr lang="id-ID" dirty="0"/>
              <a:t>yang </a:t>
            </a:r>
            <a:r>
              <a:rPr lang="id-ID" b="1" dirty="0"/>
              <a:t>terdiri dari atas dua atau lebih kota yang berkelompok</a:t>
            </a:r>
            <a:r>
              <a:rPr lang="id-ID" dirty="0"/>
              <a:t>. Contoh Kota Jakarta.</a:t>
            </a:r>
          </a:p>
          <a:p>
            <a:pPr lvl="0" algn="just"/>
            <a:r>
              <a:rPr lang="id-ID" dirty="0"/>
              <a:t>Development </a:t>
            </a:r>
            <a:r>
              <a:rPr lang="id-ID" dirty="0" err="1"/>
              <a:t>Axes</a:t>
            </a:r>
            <a:r>
              <a:rPr lang="id-ID" dirty="0"/>
              <a:t> (poros pembangunan), yaitu </a:t>
            </a:r>
            <a:r>
              <a:rPr lang="id-ID" b="1" dirty="0"/>
              <a:t>daerah yang menghubungkan dua atau lebih </a:t>
            </a:r>
            <a:r>
              <a:rPr lang="id-ID" b="1" dirty="0" err="1"/>
              <a:t>core</a:t>
            </a:r>
            <a:r>
              <a:rPr lang="id-ID" b="1" dirty="0"/>
              <a:t> region</a:t>
            </a:r>
            <a:r>
              <a:rPr lang="id-ID" dirty="0"/>
              <a:t>. Biasanya berupa jalur memanjang di koridor transportasi. Contohnya  jalur transportasi yang menghubungkan Kota </a:t>
            </a:r>
            <a:r>
              <a:rPr lang="id-ID" dirty="0" err="1"/>
              <a:t>Yogjakarta</a:t>
            </a:r>
            <a:r>
              <a:rPr lang="id-ID" dirty="0"/>
              <a:t>, solo, dan Semarang.</a:t>
            </a:r>
          </a:p>
          <a:p>
            <a:pPr lvl="0" algn="just"/>
            <a:r>
              <a:rPr lang="id-ID" dirty="0"/>
              <a:t>Resource </a:t>
            </a:r>
            <a:r>
              <a:rPr lang="id-ID" dirty="0" err="1"/>
              <a:t>Frointer</a:t>
            </a:r>
            <a:r>
              <a:rPr lang="id-ID" dirty="0"/>
              <a:t> Region, yaitu </a:t>
            </a:r>
            <a:r>
              <a:rPr lang="id-ID" b="1" dirty="0"/>
              <a:t>suatu wilayah baru yang mulai berkembang </a:t>
            </a:r>
            <a:r>
              <a:rPr lang="id-ID" dirty="0"/>
              <a:t>dan nantinya </a:t>
            </a:r>
            <a:r>
              <a:rPr lang="id-ID" b="1" dirty="0"/>
              <a:t>akan menjadi daerah produktif</a:t>
            </a:r>
            <a:r>
              <a:rPr lang="id-ID" dirty="0"/>
              <a:t>. Daerah ini biasanya terletak jauh dari </a:t>
            </a:r>
            <a:r>
              <a:rPr lang="id-ID" dirty="0" err="1"/>
              <a:t>core</a:t>
            </a:r>
            <a:r>
              <a:rPr lang="id-ID" dirty="0"/>
              <a:t> region. Contohnya daerah transmigrasi, kawasan industri, daerah perkebunan, dan lain sebagainya.</a:t>
            </a:r>
          </a:p>
          <a:p>
            <a:pPr lvl="0" algn="just"/>
            <a:r>
              <a:rPr lang="id-ID" dirty="0" err="1"/>
              <a:t>Depresed</a:t>
            </a:r>
            <a:r>
              <a:rPr lang="id-ID" dirty="0"/>
              <a:t> region atau daerah tertekan, yaitu suatu </a:t>
            </a:r>
            <a:r>
              <a:rPr lang="id-ID" b="1" dirty="0"/>
              <a:t>daerah yang mengalami penurunan </a:t>
            </a:r>
            <a:r>
              <a:rPr lang="id-ID" dirty="0"/>
              <a:t>tingkat ekonominya dan daerahnya sulit untuk berkembang. Daerah ini biasanya tertekan secara sosial dan ekonomi sehingga cenderung menjadi daerah yang tertinggal dibandingkan dengan daerah lainnya.</a:t>
            </a:r>
          </a:p>
          <a:p>
            <a:pPr algn="just"/>
            <a:r>
              <a:rPr lang="id-ID" dirty="0" err="1"/>
              <a:t>Special</a:t>
            </a:r>
            <a:r>
              <a:rPr lang="id-ID" dirty="0"/>
              <a:t> Problem Region, yaitu </a:t>
            </a:r>
            <a:r>
              <a:rPr lang="id-ID" dirty="0" err="1"/>
              <a:t>suatau</a:t>
            </a:r>
            <a:r>
              <a:rPr lang="id-ID" dirty="0"/>
              <a:t> daerah yang </a:t>
            </a:r>
            <a:r>
              <a:rPr lang="id-ID" b="1" dirty="0"/>
              <a:t>terletak pada lokasi yang khusus dengan karakteristik tertentu</a:t>
            </a:r>
            <a:r>
              <a:rPr lang="id-ID" dirty="0"/>
              <a:t>. Contohnya daerah perbatasan, daerah cagar purbakala, perumahan militer, dan lain sebagainya.</a:t>
            </a:r>
          </a:p>
        </p:txBody>
      </p:sp>
    </p:spTree>
    <p:extLst>
      <p:ext uri="{BB962C8B-B14F-4D97-AF65-F5344CB8AC3E}">
        <p14:creationId xmlns:p14="http://schemas.microsoft.com/office/powerpoint/2010/main" val="3454605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60FCA2-16F4-4C14-A95F-4011506A99FF}"/>
              </a:ext>
            </a:extLst>
          </p:cNvPr>
          <p:cNvSpPr>
            <a:spLocks noGrp="1"/>
          </p:cNvSpPr>
          <p:nvPr>
            <p:ph type="title"/>
          </p:nvPr>
        </p:nvSpPr>
        <p:spPr>
          <a:xfrm>
            <a:off x="838200" y="192598"/>
            <a:ext cx="10515600" cy="773562"/>
          </a:xfrm>
        </p:spPr>
        <p:txBody>
          <a:bodyPr>
            <a:normAutofit/>
          </a:bodyPr>
          <a:lstStyle/>
          <a:p>
            <a:pPr algn="ctr"/>
            <a:r>
              <a:rPr lang="id-ID" dirty="0"/>
              <a:t>Tata Ruang</a:t>
            </a:r>
          </a:p>
        </p:txBody>
      </p:sp>
      <p:sp>
        <p:nvSpPr>
          <p:cNvPr id="6" name="Content Placeholder 5">
            <a:extLst>
              <a:ext uri="{FF2B5EF4-FFF2-40B4-BE49-F238E27FC236}">
                <a16:creationId xmlns:a16="http://schemas.microsoft.com/office/drawing/2014/main" id="{7859BF29-428A-40BE-8C2A-0E4022B528AE}"/>
              </a:ext>
            </a:extLst>
          </p:cNvPr>
          <p:cNvSpPr>
            <a:spLocks noGrp="1"/>
          </p:cNvSpPr>
          <p:nvPr>
            <p:ph idx="1"/>
          </p:nvPr>
        </p:nvSpPr>
        <p:spPr>
          <a:xfrm>
            <a:off x="838200" y="1138688"/>
            <a:ext cx="10515600" cy="5354186"/>
          </a:xfrm>
        </p:spPr>
        <p:txBody>
          <a:bodyPr>
            <a:normAutofit fontScale="85000" lnSpcReduction="20000"/>
          </a:bodyPr>
          <a:lstStyle/>
          <a:p>
            <a:pPr algn="just"/>
            <a:r>
              <a:rPr lang="id-ID" dirty="0"/>
              <a:t>Ruang adalah wadah yang meliputi ruang darat, ruang laut, dan ruang udara, termasuk ruang di dalam bumi sebagai satu kesatuan wilayah, tempat manusia dan makhluk lain hidup, melakukan kegiatan, dan memelihara kelangsungan hidupnya.</a:t>
            </a:r>
          </a:p>
          <a:p>
            <a:pPr algn="just"/>
            <a:r>
              <a:rPr lang="en-US" dirty="0"/>
              <a:t>Tata </a:t>
            </a:r>
            <a:r>
              <a:rPr lang="en-US" dirty="0" err="1"/>
              <a:t>ruang</a:t>
            </a:r>
            <a:r>
              <a:rPr lang="en-US" dirty="0"/>
              <a:t> </a:t>
            </a:r>
            <a:r>
              <a:rPr lang="en-US" dirty="0" err="1"/>
              <a:t>adalah</a:t>
            </a:r>
            <a:r>
              <a:rPr lang="en-US" dirty="0"/>
              <a:t> </a:t>
            </a:r>
            <a:r>
              <a:rPr lang="en-US" dirty="0" err="1"/>
              <a:t>wujud</a:t>
            </a:r>
            <a:r>
              <a:rPr lang="en-US" dirty="0"/>
              <a:t> </a:t>
            </a:r>
            <a:r>
              <a:rPr lang="en-US" dirty="0" err="1"/>
              <a:t>struktur</a:t>
            </a:r>
            <a:r>
              <a:rPr lang="en-US" dirty="0"/>
              <a:t> </a:t>
            </a:r>
            <a:r>
              <a:rPr lang="en-US" dirty="0" err="1"/>
              <a:t>ruang</a:t>
            </a:r>
            <a:r>
              <a:rPr lang="en-US" dirty="0"/>
              <a:t> dan </a:t>
            </a:r>
            <a:r>
              <a:rPr lang="en-US" dirty="0" err="1"/>
              <a:t>pola</a:t>
            </a:r>
            <a:r>
              <a:rPr lang="en-US" dirty="0"/>
              <a:t> </a:t>
            </a:r>
            <a:r>
              <a:rPr lang="en-US" dirty="0" err="1"/>
              <a:t>pemanfaatan</a:t>
            </a:r>
            <a:r>
              <a:rPr lang="en-US" dirty="0"/>
              <a:t> </a:t>
            </a:r>
            <a:r>
              <a:rPr lang="en-US" dirty="0" err="1"/>
              <a:t>ruang</a:t>
            </a:r>
            <a:r>
              <a:rPr lang="en-US" dirty="0"/>
              <a:t>, </a:t>
            </a:r>
            <a:r>
              <a:rPr lang="en-US" dirty="0" err="1"/>
              <a:t>baik</a:t>
            </a:r>
            <a:r>
              <a:rPr lang="en-US" dirty="0"/>
              <a:t> </a:t>
            </a:r>
            <a:r>
              <a:rPr lang="en-US" dirty="0" err="1"/>
              <a:t>direncanakan</a:t>
            </a:r>
            <a:r>
              <a:rPr lang="en-US" dirty="0"/>
              <a:t> </a:t>
            </a:r>
            <a:r>
              <a:rPr lang="en-US" dirty="0" err="1"/>
              <a:t>maupun</a:t>
            </a:r>
            <a:r>
              <a:rPr lang="en-US" dirty="0"/>
              <a:t> </a:t>
            </a:r>
            <a:r>
              <a:rPr lang="en-US" dirty="0" err="1"/>
              <a:t>tidak</a:t>
            </a:r>
            <a:r>
              <a:rPr lang="id-ID" dirty="0"/>
              <a:t> (No. 26 Tahun 2007)</a:t>
            </a:r>
          </a:p>
          <a:p>
            <a:pPr algn="just" fontAlgn="base"/>
            <a:r>
              <a:rPr lang="id-ID" dirty="0"/>
              <a:t>Struktur ruang adalah susunan pusat-pusat permukiman dan sistem jaringan prasarana dan sarana yang berfungsi sebagai pendukung kegiatan sosial ekonomi masyarakat yang secara hierarkis memiliki hubungan fungsional.</a:t>
            </a:r>
          </a:p>
          <a:p>
            <a:pPr algn="just" fontAlgn="base"/>
            <a:r>
              <a:rPr lang="id-ID" dirty="0"/>
              <a:t>Pola ruang adalah distribusi peruntukan ruang dalam suatu wilayah yang meliputi peruntukan ruang untuk fungsi lindung dan peruntukan ruang untuk fungsi budi daya.</a:t>
            </a:r>
          </a:p>
          <a:p>
            <a:pPr algn="just" fontAlgn="base"/>
            <a:r>
              <a:rPr lang="id-ID" dirty="0"/>
              <a:t>Penataan ruang adalah suatu sistem proses perencanaan tata ruang, pemanfaatan ruang, dan pengendalian pemanfaatan ruang.</a:t>
            </a:r>
          </a:p>
          <a:p>
            <a:pPr algn="just" fontAlgn="base"/>
            <a:r>
              <a:rPr lang="id-ID" dirty="0"/>
              <a:t>Penyelenggaraan penataan ruang adalah kegiatan yang meliputi pengaturan, pembinaan, pelaksanaan, dan pengawasan penataan ruang.</a:t>
            </a:r>
          </a:p>
        </p:txBody>
      </p:sp>
    </p:spTree>
    <p:extLst>
      <p:ext uri="{BB962C8B-B14F-4D97-AF65-F5344CB8AC3E}">
        <p14:creationId xmlns:p14="http://schemas.microsoft.com/office/powerpoint/2010/main" val="1401762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F96863-2FC1-48C1-87E6-0FC1706B4076}"/>
              </a:ext>
            </a:extLst>
          </p:cNvPr>
          <p:cNvSpPr>
            <a:spLocks noGrp="1"/>
          </p:cNvSpPr>
          <p:nvPr>
            <p:ph idx="1"/>
          </p:nvPr>
        </p:nvSpPr>
        <p:spPr>
          <a:xfrm>
            <a:off x="838200" y="414068"/>
            <a:ext cx="10515600" cy="5762895"/>
          </a:xfrm>
        </p:spPr>
        <p:txBody>
          <a:bodyPr>
            <a:normAutofit/>
          </a:bodyPr>
          <a:lstStyle/>
          <a:p>
            <a:pPr algn="just"/>
            <a:r>
              <a:rPr lang="id-ID" dirty="0"/>
              <a:t>Pelaksanaan penataan ruang adalah upaya pencapaian tujuan penataan ruang melalui pelaksanaan perencanaan tata ruang, pemanfaatan ruang, dan pengendalian pemanfaatan ruang.</a:t>
            </a:r>
          </a:p>
          <a:p>
            <a:pPr algn="just"/>
            <a:r>
              <a:rPr lang="id-ID" dirty="0"/>
              <a:t>Perencanaan tata ruang adalah suatu proses untuk menentukan struktur ruang dan pola ruang yang meliputi penyusunan dan penetapan rencana tata ruang.</a:t>
            </a:r>
          </a:p>
          <a:p>
            <a:pPr algn="just"/>
            <a:r>
              <a:rPr lang="id-ID" dirty="0"/>
              <a:t>Pemanfaatan ruang adalah upaya untuk mewujudkan struktur ruang dan pola ruang sesuai </a:t>
            </a:r>
            <a:r>
              <a:rPr lang="sv-SE" dirty="0"/>
              <a:t>dengan rencana tata ruang melalui penyusunan dan pelaksanaan program beserta</a:t>
            </a:r>
            <a:r>
              <a:rPr lang="id-ID" dirty="0"/>
              <a:t> pembiayaannya.</a:t>
            </a:r>
          </a:p>
          <a:p>
            <a:pPr algn="just"/>
            <a:r>
              <a:rPr lang="id-ID" dirty="0"/>
              <a:t>Kawasan lindung adalah wilayah yang ditetapkan dengan fungsi utama melindungi kelestarian lingkungan hidup yang mencakup sumber daya alam dan sumber daya buatan</a:t>
            </a:r>
          </a:p>
        </p:txBody>
      </p:sp>
    </p:spTree>
    <p:extLst>
      <p:ext uri="{BB962C8B-B14F-4D97-AF65-F5344CB8AC3E}">
        <p14:creationId xmlns:p14="http://schemas.microsoft.com/office/powerpoint/2010/main" val="2256957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8306C0-8D93-4356-99FB-A8F35E303A9C}"/>
              </a:ext>
            </a:extLst>
          </p:cNvPr>
          <p:cNvSpPr>
            <a:spLocks noGrp="1"/>
          </p:cNvSpPr>
          <p:nvPr>
            <p:ph idx="1"/>
          </p:nvPr>
        </p:nvSpPr>
        <p:spPr>
          <a:xfrm>
            <a:off x="838200" y="483079"/>
            <a:ext cx="10515600" cy="5693884"/>
          </a:xfrm>
        </p:spPr>
        <p:txBody>
          <a:bodyPr>
            <a:normAutofit/>
          </a:bodyPr>
          <a:lstStyle/>
          <a:p>
            <a:pPr algn="just"/>
            <a:r>
              <a:rPr lang="id-ID" dirty="0"/>
              <a:t>Kawasan budi daya adalah wilayah yang ditetapkan dengan fungsi utama untuk dibudidayakan atas dasar kondisi dan potensi sumber daya alam, sumber daya manusia, dan sumber daya buatan.</a:t>
            </a:r>
          </a:p>
          <a:p>
            <a:pPr algn="just"/>
            <a:r>
              <a:rPr lang="id-ID" dirty="0"/>
              <a:t>Kawasan perdesaan adalah wilayah yang mempunyai kegiatan utama pertanian, termasuk pengelolaan sumber daya alam dengan susunan fungsi kawasan sebagai tempat </a:t>
            </a:r>
            <a:r>
              <a:rPr lang="fi-FI" dirty="0"/>
              <a:t>permukiman perdesaan, pelayanan jasa pemerintahan, pelayanan sosial, dan kegiatan</a:t>
            </a:r>
            <a:r>
              <a:rPr lang="id-ID" dirty="0"/>
              <a:t> ekonomi</a:t>
            </a:r>
          </a:p>
          <a:p>
            <a:pPr algn="just"/>
            <a:r>
              <a:rPr lang="id-ID" dirty="0"/>
              <a:t>Kawasan agropolitan adalah kawasan yang terdiri atas satu atau lebih pusat kegiatan pada</a:t>
            </a:r>
          </a:p>
          <a:p>
            <a:pPr algn="just"/>
            <a:r>
              <a:rPr lang="id-ID" dirty="0"/>
              <a:t>wilayah perdesaan sebagai sistem produksi pertanian dan pengelolaan sumber daya alam tertentu yang ditunjukkan oleh adanya keterkaitan fungsional dan hierarki </a:t>
            </a:r>
            <a:r>
              <a:rPr lang="id-ID" dirty="0" err="1"/>
              <a:t>keruangan</a:t>
            </a:r>
            <a:r>
              <a:rPr lang="id-ID" dirty="0"/>
              <a:t> satuan sistem permukiman dan sistem agrobisnis.</a:t>
            </a:r>
          </a:p>
        </p:txBody>
      </p:sp>
    </p:spTree>
    <p:extLst>
      <p:ext uri="{BB962C8B-B14F-4D97-AF65-F5344CB8AC3E}">
        <p14:creationId xmlns:p14="http://schemas.microsoft.com/office/powerpoint/2010/main" val="3287307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8C32B4-FABF-4DB0-9887-AF07D1ADB2E8}"/>
              </a:ext>
            </a:extLst>
          </p:cNvPr>
          <p:cNvSpPr>
            <a:spLocks noGrp="1"/>
          </p:cNvSpPr>
          <p:nvPr>
            <p:ph idx="1"/>
          </p:nvPr>
        </p:nvSpPr>
        <p:spPr>
          <a:xfrm>
            <a:off x="838200" y="810883"/>
            <a:ext cx="10515600" cy="5366080"/>
          </a:xfrm>
        </p:spPr>
        <p:txBody>
          <a:bodyPr>
            <a:normAutofit/>
          </a:bodyPr>
          <a:lstStyle/>
          <a:p>
            <a:pPr algn="just"/>
            <a:r>
              <a:rPr lang="id-ID" dirty="0"/>
              <a:t>Kawasan perkotaan adalah wilayah yang mempunyai kegiatan utama bukan pertanian dengan susunan fungsi kawasan sebagai tempat permukiman perkotaan, pemusatan dan </a:t>
            </a:r>
            <a:r>
              <a:rPr lang="fi-FI" dirty="0"/>
              <a:t>distribusi pelayanan jasa pemerintahan, pelayanan sosial, dan kegiatan ekonomi</a:t>
            </a:r>
            <a:endParaRPr lang="id-ID" dirty="0"/>
          </a:p>
          <a:p>
            <a:pPr algn="just"/>
            <a:r>
              <a:rPr lang="id-ID" dirty="0"/>
              <a:t>Kawasan metropolitan adalah kawasan perkotaan yang terdiri atas sebuah kawasan perkotaan yang berdiri sendiri atau kawasan perkotaan inti dengan kawasan perkotaan di sekitarnya yang saling memiliki keterkaitan fungsional yang dihubungkan dengan sistem jaringan prasarana wilayah yang terintegrasi dengan jumlah penduduk secara keseluruhan sekurang-kurangnya 1.000.000 (satu juta) jiwa</a:t>
            </a:r>
          </a:p>
          <a:p>
            <a:pPr algn="just"/>
            <a:r>
              <a:rPr lang="id-ID" dirty="0"/>
              <a:t>Kawasan megapolitan adalah kawasan yang terbentuk dari 2 (dua) atau lebih kawasan metropolitan yang memiliki hubungan fungsional dan membentuk sebuah sistem.</a:t>
            </a:r>
          </a:p>
        </p:txBody>
      </p:sp>
    </p:spTree>
    <p:extLst>
      <p:ext uri="{BB962C8B-B14F-4D97-AF65-F5344CB8AC3E}">
        <p14:creationId xmlns:p14="http://schemas.microsoft.com/office/powerpoint/2010/main" val="3739098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AD879E-5802-4E90-B7D9-F334CA2071F3}"/>
              </a:ext>
            </a:extLst>
          </p:cNvPr>
          <p:cNvSpPr>
            <a:spLocks noGrp="1"/>
          </p:cNvSpPr>
          <p:nvPr>
            <p:ph idx="1"/>
          </p:nvPr>
        </p:nvSpPr>
        <p:spPr/>
        <p:txBody>
          <a:bodyPr/>
          <a:lstStyle/>
          <a:p>
            <a:pPr algn="just"/>
            <a:r>
              <a:rPr lang="id-ID" dirty="0"/>
              <a:t>Kawasan strategis nasional adalah wilayah yang penataan ruangnya diprioritaskan karena </a:t>
            </a:r>
            <a:r>
              <a:rPr lang="sv-SE" dirty="0"/>
              <a:t>mempunyai pengaruh sangat penting secara nasional terhadap kedaulatan negara,</a:t>
            </a:r>
            <a:r>
              <a:rPr lang="id-ID" dirty="0"/>
              <a:t> pertahanan dan keamanan negara, ekonomi, sosial, budaya, dan/atau lingkungan, termasuk wilayah yang telah ditetapkan sebagai warisan dunia</a:t>
            </a:r>
          </a:p>
          <a:p>
            <a:r>
              <a:rPr lang="id-ID" dirty="0"/>
              <a:t>Ruang terbuka hijau adalah area memanjang/jalur dan/atau mengelompok, yang penggunaannya lebih bersifat terbuka, tempat tumbuh tanaman, baik yang tumbuh secara </a:t>
            </a:r>
            <a:r>
              <a:rPr lang="fi-FI" dirty="0"/>
              <a:t>alamiah maupun yang sengaja ditanam.</a:t>
            </a:r>
            <a:endParaRPr lang="id-ID" dirty="0"/>
          </a:p>
        </p:txBody>
      </p:sp>
    </p:spTree>
    <p:extLst>
      <p:ext uri="{BB962C8B-B14F-4D97-AF65-F5344CB8AC3E}">
        <p14:creationId xmlns:p14="http://schemas.microsoft.com/office/powerpoint/2010/main" val="3806940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F21D-11A5-43D1-9DA6-6552D765AD21}"/>
              </a:ext>
            </a:extLst>
          </p:cNvPr>
          <p:cNvSpPr>
            <a:spLocks noGrp="1"/>
          </p:cNvSpPr>
          <p:nvPr>
            <p:ph type="title"/>
          </p:nvPr>
        </p:nvSpPr>
        <p:spPr>
          <a:xfrm>
            <a:off x="838200" y="365125"/>
            <a:ext cx="10515600" cy="549275"/>
          </a:xfrm>
        </p:spPr>
        <p:txBody>
          <a:bodyPr>
            <a:normAutofit fontScale="90000"/>
          </a:bodyPr>
          <a:lstStyle/>
          <a:p>
            <a:pPr algn="ctr"/>
            <a:r>
              <a:rPr lang="id-ID" dirty="0"/>
              <a:t>Penataan Tata Ruang</a:t>
            </a:r>
          </a:p>
        </p:txBody>
      </p:sp>
      <p:sp>
        <p:nvSpPr>
          <p:cNvPr id="3" name="Content Placeholder 2">
            <a:extLst>
              <a:ext uri="{FF2B5EF4-FFF2-40B4-BE49-F238E27FC236}">
                <a16:creationId xmlns:a16="http://schemas.microsoft.com/office/drawing/2014/main" id="{25385655-838A-49F7-A797-487394F97028}"/>
              </a:ext>
            </a:extLst>
          </p:cNvPr>
          <p:cNvSpPr>
            <a:spLocks noGrp="1"/>
          </p:cNvSpPr>
          <p:nvPr>
            <p:ph idx="1"/>
          </p:nvPr>
        </p:nvSpPr>
        <p:spPr>
          <a:xfrm>
            <a:off x="838200" y="1104181"/>
            <a:ext cx="10515600" cy="5072782"/>
          </a:xfrm>
        </p:spPr>
        <p:txBody>
          <a:bodyPr>
            <a:normAutofit fontScale="92500" lnSpcReduction="10000"/>
          </a:bodyPr>
          <a:lstStyle/>
          <a:p>
            <a:pPr marL="0" indent="0">
              <a:buNone/>
            </a:pPr>
            <a:r>
              <a:rPr lang="id-ID" dirty="0"/>
              <a:t>Dalam kerangka Negara Kesatuan Republik Indonesia, penataan ruang diselenggarakan berdasarkan asas:</a:t>
            </a:r>
          </a:p>
          <a:p>
            <a:r>
              <a:rPr lang="id-ID" dirty="0"/>
              <a:t>keterpaduan;</a:t>
            </a:r>
          </a:p>
          <a:p>
            <a:r>
              <a:rPr lang="fi-FI" dirty="0"/>
              <a:t>keserasian, keselarasan, dan keseimbangan;</a:t>
            </a:r>
          </a:p>
          <a:p>
            <a:r>
              <a:rPr lang="id-ID" dirty="0"/>
              <a:t>keberlanjutan;</a:t>
            </a:r>
          </a:p>
          <a:p>
            <a:r>
              <a:rPr lang="id-ID" dirty="0" err="1"/>
              <a:t>keberdayagunaan</a:t>
            </a:r>
            <a:r>
              <a:rPr lang="id-ID" dirty="0"/>
              <a:t> dan </a:t>
            </a:r>
            <a:r>
              <a:rPr lang="id-ID" dirty="0" err="1"/>
              <a:t>keberhasilgunaan</a:t>
            </a:r>
            <a:r>
              <a:rPr lang="id-ID" dirty="0"/>
              <a:t>; </a:t>
            </a:r>
          </a:p>
          <a:p>
            <a:r>
              <a:rPr lang="id-ID" dirty="0"/>
              <a:t>keterbukaan;</a:t>
            </a:r>
          </a:p>
          <a:p>
            <a:r>
              <a:rPr lang="id-ID" dirty="0"/>
              <a:t>kebersamaan dan kemitraan;</a:t>
            </a:r>
          </a:p>
          <a:p>
            <a:r>
              <a:rPr lang="id-ID" dirty="0"/>
              <a:t>pelindungan kepentingan umum;</a:t>
            </a:r>
          </a:p>
          <a:p>
            <a:r>
              <a:rPr lang="nl-NL" dirty="0"/>
              <a:t>kepastian hukum dan keadilan; dan</a:t>
            </a:r>
          </a:p>
          <a:p>
            <a:r>
              <a:rPr lang="id-ID" dirty="0"/>
              <a:t>akuntabilitas.</a:t>
            </a:r>
          </a:p>
        </p:txBody>
      </p:sp>
    </p:spTree>
    <p:extLst>
      <p:ext uri="{BB962C8B-B14F-4D97-AF65-F5344CB8AC3E}">
        <p14:creationId xmlns:p14="http://schemas.microsoft.com/office/powerpoint/2010/main" val="688535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950E6-E607-40FE-949B-A13457D49568}"/>
              </a:ext>
            </a:extLst>
          </p:cNvPr>
          <p:cNvSpPr>
            <a:spLocks noGrp="1"/>
          </p:cNvSpPr>
          <p:nvPr>
            <p:ph type="title"/>
          </p:nvPr>
        </p:nvSpPr>
        <p:spPr>
          <a:xfrm>
            <a:off x="838200" y="365126"/>
            <a:ext cx="10515600" cy="859826"/>
          </a:xfrm>
        </p:spPr>
        <p:txBody>
          <a:bodyPr/>
          <a:lstStyle/>
          <a:p>
            <a:pPr algn="ctr"/>
            <a:r>
              <a:rPr lang="id-ID" dirty="0"/>
              <a:t>Tujuan Penyelenggaraan Tata Ruang</a:t>
            </a:r>
          </a:p>
        </p:txBody>
      </p:sp>
      <p:sp>
        <p:nvSpPr>
          <p:cNvPr id="3" name="Content Placeholder 2">
            <a:extLst>
              <a:ext uri="{FF2B5EF4-FFF2-40B4-BE49-F238E27FC236}">
                <a16:creationId xmlns:a16="http://schemas.microsoft.com/office/drawing/2014/main" id="{37AECAC9-DAC6-459F-A940-C55936FFD0C7}"/>
              </a:ext>
            </a:extLst>
          </p:cNvPr>
          <p:cNvSpPr>
            <a:spLocks noGrp="1"/>
          </p:cNvSpPr>
          <p:nvPr>
            <p:ph idx="1"/>
          </p:nvPr>
        </p:nvSpPr>
        <p:spPr>
          <a:xfrm>
            <a:off x="838200" y="1224952"/>
            <a:ext cx="10515600" cy="4952011"/>
          </a:xfrm>
        </p:spPr>
        <p:txBody>
          <a:bodyPr>
            <a:normAutofit/>
          </a:bodyPr>
          <a:lstStyle/>
          <a:p>
            <a:pPr marL="0" indent="0" algn="just">
              <a:buNone/>
            </a:pPr>
            <a:r>
              <a:rPr lang="id-ID" dirty="0"/>
              <a:t>Penyelenggaraan penataan ruang bertujuan untuk mewujudkan ruang wilayah nasional yang aman, nyaman, produktif, dan berkelanjutan berlandaskan Wawasan Nusantara dan Ketahanan Nasional dengan:</a:t>
            </a:r>
          </a:p>
          <a:p>
            <a:pPr marL="361950" indent="-361950" algn="just"/>
            <a:r>
              <a:rPr lang="id-ID" dirty="0"/>
              <a:t>terwujudnya keharmonisan antara lingkungan alam dan lingkungan buatan;</a:t>
            </a:r>
          </a:p>
          <a:p>
            <a:pPr marL="361950" indent="-361950" algn="just"/>
            <a:r>
              <a:rPr lang="id-ID" dirty="0"/>
              <a:t>terwujudnya keterpaduan dalam penggunaan sumber daya alam dan sumber daya buatan dengan memperhatikan sumber daya manusia; dan</a:t>
            </a:r>
          </a:p>
          <a:p>
            <a:pPr marL="361950" indent="-361950" algn="just"/>
            <a:r>
              <a:rPr lang="id-ID" dirty="0"/>
              <a:t>terwujudnya pelindungan fungsi ruang dan pencegahan dampak negatif terhadap lingkungan akibat pemanfaatan ruang.</a:t>
            </a:r>
          </a:p>
        </p:txBody>
      </p:sp>
    </p:spTree>
    <p:extLst>
      <p:ext uri="{BB962C8B-B14F-4D97-AF65-F5344CB8AC3E}">
        <p14:creationId xmlns:p14="http://schemas.microsoft.com/office/powerpoint/2010/main" val="2592126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666D4-91E2-48B5-B559-B3DE4EE53284}"/>
              </a:ext>
            </a:extLst>
          </p:cNvPr>
          <p:cNvSpPr>
            <a:spLocks noGrp="1"/>
          </p:cNvSpPr>
          <p:nvPr>
            <p:ph type="title"/>
          </p:nvPr>
        </p:nvSpPr>
        <p:spPr>
          <a:xfrm>
            <a:off x="838200" y="175343"/>
            <a:ext cx="10515600" cy="756309"/>
          </a:xfrm>
        </p:spPr>
        <p:txBody>
          <a:bodyPr/>
          <a:lstStyle/>
          <a:p>
            <a:pPr algn="ctr"/>
            <a:r>
              <a:rPr lang="id-ID" b="1" dirty="0"/>
              <a:t>KLASIFIKASI PENATAAN RUANG</a:t>
            </a:r>
            <a:endParaRPr lang="id-ID" dirty="0"/>
          </a:p>
        </p:txBody>
      </p:sp>
      <p:sp>
        <p:nvSpPr>
          <p:cNvPr id="3" name="Content Placeholder 2">
            <a:extLst>
              <a:ext uri="{FF2B5EF4-FFF2-40B4-BE49-F238E27FC236}">
                <a16:creationId xmlns:a16="http://schemas.microsoft.com/office/drawing/2014/main" id="{83562DD1-A7E6-417A-997C-59D5CBDBBA9C}"/>
              </a:ext>
            </a:extLst>
          </p:cNvPr>
          <p:cNvSpPr>
            <a:spLocks noGrp="1"/>
          </p:cNvSpPr>
          <p:nvPr>
            <p:ph idx="1"/>
          </p:nvPr>
        </p:nvSpPr>
        <p:spPr>
          <a:xfrm>
            <a:off x="838200" y="966158"/>
            <a:ext cx="10515600" cy="5526717"/>
          </a:xfrm>
        </p:spPr>
        <p:txBody>
          <a:bodyPr>
            <a:normAutofit fontScale="92500" lnSpcReduction="10000"/>
          </a:bodyPr>
          <a:lstStyle/>
          <a:p>
            <a:pPr marL="0" indent="0" algn="just">
              <a:buNone/>
            </a:pPr>
            <a:r>
              <a:rPr lang="id-ID" dirty="0"/>
              <a:t>Penataan ruang diklasifikasikan berdasarkan sistem, fungsi utama kawasan, wilayah administratif, kegiatan kawasan, dan nilai strategis kawasan.</a:t>
            </a:r>
          </a:p>
          <a:p>
            <a:pPr algn="just"/>
            <a:r>
              <a:rPr lang="id-ID" dirty="0"/>
              <a:t>Penataan ruang berdasarkan sistem terdiri atas sistem wilayah dan sistem internal perkotaan.</a:t>
            </a:r>
          </a:p>
          <a:p>
            <a:pPr algn="just"/>
            <a:r>
              <a:rPr lang="sv-SE" dirty="0"/>
              <a:t>Penataan ruang berdasarkan fungsi utama kawasan terdiri atas kawasan lindung dan</a:t>
            </a:r>
            <a:r>
              <a:rPr lang="id-ID" dirty="0"/>
              <a:t> kawasan budi daya.</a:t>
            </a:r>
          </a:p>
          <a:p>
            <a:pPr algn="just"/>
            <a:r>
              <a:rPr lang="en-US" dirty="0" err="1"/>
              <a:t>Penataan</a:t>
            </a:r>
            <a:r>
              <a:rPr lang="en-US" dirty="0"/>
              <a:t> </a:t>
            </a:r>
            <a:r>
              <a:rPr lang="en-US" dirty="0" err="1"/>
              <a:t>ruang</a:t>
            </a:r>
            <a:r>
              <a:rPr lang="en-US" dirty="0"/>
              <a:t> </a:t>
            </a:r>
            <a:r>
              <a:rPr lang="en-US" dirty="0" err="1"/>
              <a:t>berdasarkan</a:t>
            </a:r>
            <a:r>
              <a:rPr lang="en-US" dirty="0"/>
              <a:t> </a:t>
            </a:r>
            <a:r>
              <a:rPr lang="en-US" dirty="0" err="1"/>
              <a:t>wilayah</a:t>
            </a:r>
            <a:r>
              <a:rPr lang="en-US" dirty="0"/>
              <a:t> </a:t>
            </a:r>
            <a:r>
              <a:rPr lang="en-US" dirty="0" err="1"/>
              <a:t>administratif</a:t>
            </a:r>
            <a:r>
              <a:rPr lang="en-US" dirty="0"/>
              <a:t> </a:t>
            </a:r>
            <a:r>
              <a:rPr lang="en-US" dirty="0" err="1"/>
              <a:t>terdiri</a:t>
            </a:r>
            <a:r>
              <a:rPr lang="en-US" dirty="0"/>
              <a:t> </a:t>
            </a:r>
            <a:r>
              <a:rPr lang="en-US" dirty="0" err="1"/>
              <a:t>atas</a:t>
            </a:r>
            <a:r>
              <a:rPr lang="en-US" dirty="0"/>
              <a:t> </a:t>
            </a:r>
            <a:r>
              <a:rPr lang="en-US" dirty="0" err="1"/>
              <a:t>penataan</a:t>
            </a:r>
            <a:r>
              <a:rPr lang="en-US" dirty="0"/>
              <a:t> </a:t>
            </a:r>
            <a:r>
              <a:rPr lang="en-US" dirty="0" err="1"/>
              <a:t>ruang</a:t>
            </a:r>
            <a:r>
              <a:rPr lang="en-US" dirty="0"/>
              <a:t> </a:t>
            </a:r>
            <a:r>
              <a:rPr lang="en-US" dirty="0" err="1"/>
              <a:t>wilayah</a:t>
            </a:r>
            <a:r>
              <a:rPr lang="id-ID" dirty="0"/>
              <a:t> nasional, penataan ruang wilayah provinsi, dan penataan ruang wilayah kabupaten/kota.</a:t>
            </a:r>
          </a:p>
          <a:p>
            <a:pPr algn="just"/>
            <a:r>
              <a:rPr lang="id-ID" dirty="0"/>
              <a:t>Penataan ruang berdasarkan kegiatan kawasan terdiri atas penataan ruang kawasan perkotaan dan penataan ruang kawasan perdesaan.</a:t>
            </a:r>
          </a:p>
          <a:p>
            <a:pPr algn="just"/>
            <a:r>
              <a:rPr lang="id-ID" dirty="0"/>
              <a:t>Penataan ruang berdasarkan nilai strategis kawasan terdiri atas penataan ruang kawasan strategis nasional, penataan ruang kawasan strategis provinsi, dan penataan ruang kawasan strategis kabupaten/kota.</a:t>
            </a:r>
          </a:p>
        </p:txBody>
      </p:sp>
    </p:spTree>
    <p:extLst>
      <p:ext uri="{BB962C8B-B14F-4D97-AF65-F5344CB8AC3E}">
        <p14:creationId xmlns:p14="http://schemas.microsoft.com/office/powerpoint/2010/main" val="3161626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DFCE1-BE1F-4B39-A60F-0577C46D4009}"/>
              </a:ext>
            </a:extLst>
          </p:cNvPr>
          <p:cNvSpPr>
            <a:spLocks noGrp="1"/>
          </p:cNvSpPr>
          <p:nvPr>
            <p:ph type="title"/>
          </p:nvPr>
        </p:nvSpPr>
        <p:spPr/>
        <p:txBody>
          <a:bodyPr>
            <a:normAutofit fontScale="90000"/>
          </a:bodyPr>
          <a:lstStyle/>
          <a:p>
            <a:pPr algn="ctr"/>
            <a:r>
              <a:rPr lang="id-ID" dirty="0"/>
              <a:t>Penataan ruang diselenggarakan dengan memperhatikan</a:t>
            </a:r>
            <a:br>
              <a:rPr lang="id-ID" dirty="0"/>
            </a:br>
            <a:endParaRPr lang="id-ID" dirty="0"/>
          </a:p>
        </p:txBody>
      </p:sp>
      <p:sp>
        <p:nvSpPr>
          <p:cNvPr id="3" name="Content Placeholder 2">
            <a:extLst>
              <a:ext uri="{FF2B5EF4-FFF2-40B4-BE49-F238E27FC236}">
                <a16:creationId xmlns:a16="http://schemas.microsoft.com/office/drawing/2014/main" id="{23D9ED7D-ED0E-435D-80A0-CC7DF4611ACB}"/>
              </a:ext>
            </a:extLst>
          </p:cNvPr>
          <p:cNvSpPr>
            <a:spLocks noGrp="1"/>
          </p:cNvSpPr>
          <p:nvPr>
            <p:ph idx="1"/>
          </p:nvPr>
        </p:nvSpPr>
        <p:spPr/>
        <p:txBody>
          <a:bodyPr/>
          <a:lstStyle/>
          <a:p>
            <a:r>
              <a:rPr lang="id-ID" dirty="0"/>
              <a:t>kondisi fisik wilayah Negara Kesatuan Republik Indonesia yang rentan terhadap bencana;</a:t>
            </a:r>
          </a:p>
          <a:p>
            <a:r>
              <a:rPr lang="id-ID" dirty="0"/>
              <a:t>potensi sumber daya alam, sumber daya manusia, dan sumber daya buatan; kondisi</a:t>
            </a:r>
          </a:p>
          <a:p>
            <a:r>
              <a:rPr lang="id-ID" dirty="0"/>
              <a:t>ekonomi, sosial, budaya, politik, hukum, pertahanan keamanan, lingkungan hidup, serta ilmu pengetahuan dan teknologi sebagai satu kesatuan; dan</a:t>
            </a:r>
          </a:p>
          <a:p>
            <a:r>
              <a:rPr lang="id-ID" dirty="0" err="1"/>
              <a:t>geostrategi</a:t>
            </a:r>
            <a:r>
              <a:rPr lang="id-ID" dirty="0"/>
              <a:t>, geopolitik, dan geoekonomi.</a:t>
            </a:r>
          </a:p>
        </p:txBody>
      </p:sp>
    </p:spTree>
    <p:extLst>
      <p:ext uri="{BB962C8B-B14F-4D97-AF65-F5344CB8AC3E}">
        <p14:creationId xmlns:p14="http://schemas.microsoft.com/office/powerpoint/2010/main" val="1290035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37CA-4700-4BE5-AB72-86DBE9E4EDC8}"/>
              </a:ext>
            </a:extLst>
          </p:cNvPr>
          <p:cNvSpPr>
            <a:spLocks noGrp="1"/>
          </p:cNvSpPr>
          <p:nvPr>
            <p:ph type="ctrTitle"/>
          </p:nvPr>
        </p:nvSpPr>
        <p:spPr>
          <a:xfrm>
            <a:off x="1524000" y="311480"/>
            <a:ext cx="9144000" cy="1085999"/>
          </a:xfrm>
        </p:spPr>
        <p:txBody>
          <a:bodyPr>
            <a:normAutofit fontScale="90000"/>
          </a:bodyPr>
          <a:lstStyle/>
          <a:p>
            <a:r>
              <a:rPr lang="id-ID" dirty="0"/>
              <a:t>Definisi Istilah</a:t>
            </a:r>
          </a:p>
        </p:txBody>
      </p:sp>
      <p:sp>
        <p:nvSpPr>
          <p:cNvPr id="5" name="Subtitle 4">
            <a:extLst>
              <a:ext uri="{FF2B5EF4-FFF2-40B4-BE49-F238E27FC236}">
                <a16:creationId xmlns:a16="http://schemas.microsoft.com/office/drawing/2014/main" id="{34D90010-7E71-4119-ABD6-A8B79F7190FD}"/>
              </a:ext>
            </a:extLst>
          </p:cNvPr>
          <p:cNvSpPr>
            <a:spLocks noGrp="1"/>
          </p:cNvSpPr>
          <p:nvPr>
            <p:ph type="subTitle" idx="1"/>
          </p:nvPr>
        </p:nvSpPr>
        <p:spPr>
          <a:xfrm>
            <a:off x="1524000" y="1518248"/>
            <a:ext cx="9144000" cy="4675517"/>
          </a:xfrm>
        </p:spPr>
        <p:txBody>
          <a:bodyPr>
            <a:normAutofit fontScale="92500"/>
          </a:bodyPr>
          <a:lstStyle/>
          <a:p>
            <a:pPr algn="just"/>
            <a:r>
              <a:rPr lang="id-ID" sz="3000" b="1" dirty="0"/>
              <a:t>Daerah</a:t>
            </a:r>
            <a:r>
              <a:rPr lang="id-ID" sz="3000" dirty="0"/>
              <a:t> adalah ruang yang merupakan kesatuan geografis beserta segenap unsur terkait padanya dengan batas dan sistemnya ditentukan berdasarkan aspek administrasi. </a:t>
            </a:r>
          </a:p>
          <a:p>
            <a:pPr algn="just"/>
            <a:r>
              <a:rPr lang="id-ID" sz="3000" b="1" dirty="0"/>
              <a:t>Wilayah</a:t>
            </a:r>
            <a:r>
              <a:rPr lang="id-ID" sz="3000" dirty="0"/>
              <a:t> adalah ruang yang merupakan kesatuan geografis beserta segenap unsur terkait yang batas dan sistemnya ditentukan berdasarkan aspek administratif dan atau aspek fungsional (UU No. 24 tahun 1992) </a:t>
            </a:r>
          </a:p>
          <a:p>
            <a:pPr algn="just"/>
            <a:r>
              <a:rPr lang="id-ID" sz="3000" b="1" dirty="0"/>
              <a:t>Kawasan</a:t>
            </a:r>
            <a:r>
              <a:rPr lang="id-ID" sz="3000" dirty="0"/>
              <a:t> </a:t>
            </a:r>
            <a:r>
              <a:rPr lang="id-ID" dirty="0"/>
              <a:t>wilayah yang memiliki fungsi utama lindung atau budi daya. </a:t>
            </a:r>
            <a:r>
              <a:rPr lang="id-ID" sz="3000" dirty="0"/>
              <a:t>(UU No. 26 tahun 2007).</a:t>
            </a:r>
          </a:p>
        </p:txBody>
      </p:sp>
    </p:spTree>
    <p:extLst>
      <p:ext uri="{BB962C8B-B14F-4D97-AF65-F5344CB8AC3E}">
        <p14:creationId xmlns:p14="http://schemas.microsoft.com/office/powerpoint/2010/main" val="4194236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5336-664F-4F5E-A9A2-AE2AE6D5A610}"/>
              </a:ext>
            </a:extLst>
          </p:cNvPr>
          <p:cNvSpPr>
            <a:spLocks noGrp="1"/>
          </p:cNvSpPr>
          <p:nvPr>
            <p:ph type="title"/>
          </p:nvPr>
        </p:nvSpPr>
        <p:spPr>
          <a:xfrm>
            <a:off x="838200" y="365125"/>
            <a:ext cx="10515600" cy="766251"/>
          </a:xfrm>
        </p:spPr>
        <p:txBody>
          <a:bodyPr/>
          <a:lstStyle/>
          <a:p>
            <a:pPr algn="ctr"/>
            <a:r>
              <a:rPr lang="id-ID" dirty="0"/>
              <a:t>Isi Tata Ruang Nasional</a:t>
            </a:r>
          </a:p>
        </p:txBody>
      </p:sp>
      <p:sp>
        <p:nvSpPr>
          <p:cNvPr id="3" name="Content Placeholder 2">
            <a:extLst>
              <a:ext uri="{FF2B5EF4-FFF2-40B4-BE49-F238E27FC236}">
                <a16:creationId xmlns:a16="http://schemas.microsoft.com/office/drawing/2014/main" id="{648BC5EC-D7BE-4363-81C1-4741A5F875F5}"/>
              </a:ext>
            </a:extLst>
          </p:cNvPr>
          <p:cNvSpPr>
            <a:spLocks noGrp="1"/>
          </p:cNvSpPr>
          <p:nvPr>
            <p:ph idx="1"/>
          </p:nvPr>
        </p:nvSpPr>
        <p:spPr/>
        <p:txBody>
          <a:bodyPr>
            <a:normAutofit fontScale="92500" lnSpcReduction="20000"/>
          </a:bodyPr>
          <a:lstStyle/>
          <a:p>
            <a:r>
              <a:rPr lang="id-ID" dirty="0"/>
              <a:t>Tujuan, kebijakan, dan strategi penataan ruang wilayah nasional;</a:t>
            </a:r>
          </a:p>
          <a:p>
            <a:r>
              <a:rPr lang="id-ID" dirty="0"/>
              <a:t>Rencana struktur ruang wilayah nasional yang meliputi sistem perkotaan nasional yang terkait dengan kawasan perdesaan dalam wilayah pelayanannya dan sistem jaringan prasarana utama;</a:t>
            </a:r>
          </a:p>
          <a:p>
            <a:r>
              <a:rPr lang="id-ID" dirty="0"/>
              <a:t>Rencana pola ruang wilayah nasional yang meliputi kawasan lindung nasional dan kawasan budi daya yang memiliki nilai strategis nasional;</a:t>
            </a:r>
          </a:p>
          <a:p>
            <a:r>
              <a:rPr lang="id-ID" dirty="0"/>
              <a:t>Penetapan kawasan strategis nasional;</a:t>
            </a:r>
          </a:p>
          <a:p>
            <a:r>
              <a:rPr lang="id-ID" dirty="0"/>
              <a:t>Arahan pemanfaatan ruang yang berisi indikasi program utama jangka menengah lima tahunan; dan</a:t>
            </a:r>
          </a:p>
          <a:p>
            <a:r>
              <a:rPr lang="id-ID" dirty="0"/>
              <a:t>Arahan pengendalian pemanfaatan ruang wilayah nasional yang berisi indikasi arahan peraturan zonasi sistem nasional, arahan perizinan, arahan insentif dan disinsentif, serta arahan sanksi.</a:t>
            </a:r>
          </a:p>
        </p:txBody>
      </p:sp>
    </p:spTree>
    <p:extLst>
      <p:ext uri="{BB962C8B-B14F-4D97-AF65-F5344CB8AC3E}">
        <p14:creationId xmlns:p14="http://schemas.microsoft.com/office/powerpoint/2010/main" val="2332251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58F03-BC7A-43B9-AC6D-81FC581EEEE3}"/>
              </a:ext>
            </a:extLst>
          </p:cNvPr>
          <p:cNvSpPr>
            <a:spLocks noGrp="1"/>
          </p:cNvSpPr>
          <p:nvPr>
            <p:ph type="title"/>
          </p:nvPr>
        </p:nvSpPr>
        <p:spPr>
          <a:xfrm>
            <a:off x="838200" y="365125"/>
            <a:ext cx="10515600" cy="766251"/>
          </a:xfrm>
        </p:spPr>
        <p:txBody>
          <a:bodyPr/>
          <a:lstStyle/>
          <a:p>
            <a:pPr algn="ctr"/>
            <a:r>
              <a:rPr lang="id-ID" dirty="0"/>
              <a:t>Isi Tata Ruang Wilayah Provinsi</a:t>
            </a:r>
          </a:p>
        </p:txBody>
      </p:sp>
      <p:sp>
        <p:nvSpPr>
          <p:cNvPr id="3" name="Content Placeholder 2">
            <a:extLst>
              <a:ext uri="{FF2B5EF4-FFF2-40B4-BE49-F238E27FC236}">
                <a16:creationId xmlns:a16="http://schemas.microsoft.com/office/drawing/2014/main" id="{72632F7E-6D75-4AD8-9BC0-8AA5887EB70A}"/>
              </a:ext>
            </a:extLst>
          </p:cNvPr>
          <p:cNvSpPr>
            <a:spLocks noGrp="1"/>
          </p:cNvSpPr>
          <p:nvPr>
            <p:ph idx="1"/>
          </p:nvPr>
        </p:nvSpPr>
        <p:spPr>
          <a:xfrm>
            <a:off x="838200" y="1565329"/>
            <a:ext cx="10515600" cy="5098942"/>
          </a:xfrm>
        </p:spPr>
        <p:txBody>
          <a:bodyPr>
            <a:normAutofit fontScale="92500" lnSpcReduction="10000"/>
          </a:bodyPr>
          <a:lstStyle/>
          <a:p>
            <a:r>
              <a:rPr lang="id-ID" dirty="0"/>
              <a:t>Tujuan, kebijakan, dan strategi penataan ruang wilayah provinsi;</a:t>
            </a:r>
          </a:p>
          <a:p>
            <a:r>
              <a:rPr lang="id-ID" dirty="0"/>
              <a:t>Rencana struktur ruang wilayah provinsi yang meliputi sistem perkotaan dalam</a:t>
            </a:r>
          </a:p>
          <a:p>
            <a:r>
              <a:rPr lang="id-ID" dirty="0"/>
              <a:t>Wilayahnya yang berkaitan dengan kawasan perdesaan dalam wilayah pelayanannya dan sistem jaringan prasarana wilayah provinsi;</a:t>
            </a:r>
          </a:p>
          <a:p>
            <a:r>
              <a:rPr lang="id-ID" dirty="0"/>
              <a:t>R</a:t>
            </a:r>
            <a:r>
              <a:rPr lang="sv-SE" dirty="0"/>
              <a:t>encana pola ruang wilayah provinsi yang meliputi kawasan lindung dan kawasan budi</a:t>
            </a:r>
            <a:r>
              <a:rPr lang="id-ID" dirty="0"/>
              <a:t> daya yang memiliki nilai strategis provinsi;</a:t>
            </a:r>
          </a:p>
          <a:p>
            <a:r>
              <a:rPr lang="id-ID" dirty="0"/>
              <a:t>Penetapan kawasan strategis provinsi;</a:t>
            </a:r>
          </a:p>
          <a:p>
            <a:r>
              <a:rPr lang="id-ID" dirty="0"/>
              <a:t>Arahan pemanfaatan ruang wilayah provinsi yang berisi indikasi program utama jangka menengah lima tahunan; dan</a:t>
            </a:r>
          </a:p>
          <a:p>
            <a:r>
              <a:rPr lang="id-ID" dirty="0"/>
              <a:t>Arahan pengendalian pemanfaatan ruang wilayah provinsi yang berisi indikasi arahan peraturan zonasi sistem provinsi, arahan perizinan, arahan insentif dan disinsentif, serta arahan sanksi.</a:t>
            </a:r>
          </a:p>
        </p:txBody>
      </p:sp>
    </p:spTree>
    <p:extLst>
      <p:ext uri="{BB962C8B-B14F-4D97-AF65-F5344CB8AC3E}">
        <p14:creationId xmlns:p14="http://schemas.microsoft.com/office/powerpoint/2010/main" val="423652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4ACC1-0F74-45EF-AAD0-5218F2533B51}"/>
              </a:ext>
            </a:extLst>
          </p:cNvPr>
          <p:cNvSpPr>
            <a:spLocks noGrp="1"/>
          </p:cNvSpPr>
          <p:nvPr>
            <p:ph type="title"/>
          </p:nvPr>
        </p:nvSpPr>
        <p:spPr>
          <a:xfrm>
            <a:off x="838200" y="365125"/>
            <a:ext cx="10515600" cy="936733"/>
          </a:xfrm>
        </p:spPr>
        <p:txBody>
          <a:bodyPr/>
          <a:lstStyle/>
          <a:p>
            <a:pPr algn="ctr"/>
            <a:r>
              <a:rPr lang="id-ID" dirty="0"/>
              <a:t>Isi Tata Ruang Wilayah </a:t>
            </a:r>
            <a:r>
              <a:rPr lang="id-ID" dirty="0" err="1"/>
              <a:t>Kabpuaten</a:t>
            </a:r>
            <a:endParaRPr lang="id-ID" dirty="0"/>
          </a:p>
        </p:txBody>
      </p:sp>
      <p:sp>
        <p:nvSpPr>
          <p:cNvPr id="3" name="Content Placeholder 2">
            <a:extLst>
              <a:ext uri="{FF2B5EF4-FFF2-40B4-BE49-F238E27FC236}">
                <a16:creationId xmlns:a16="http://schemas.microsoft.com/office/drawing/2014/main" id="{183FB3A7-936E-4DB0-B9C3-B9A9D0544676}"/>
              </a:ext>
            </a:extLst>
          </p:cNvPr>
          <p:cNvSpPr>
            <a:spLocks noGrp="1"/>
          </p:cNvSpPr>
          <p:nvPr>
            <p:ph idx="1"/>
          </p:nvPr>
        </p:nvSpPr>
        <p:spPr>
          <a:xfrm>
            <a:off x="838200" y="1301858"/>
            <a:ext cx="10515600" cy="5191017"/>
          </a:xfrm>
        </p:spPr>
        <p:txBody>
          <a:bodyPr>
            <a:normAutofit lnSpcReduction="10000"/>
          </a:bodyPr>
          <a:lstStyle/>
          <a:p>
            <a:r>
              <a:rPr lang="id-ID" dirty="0"/>
              <a:t>Tujuan, kebijakan, dan strategi penataan ruang wilayah kabupaten;</a:t>
            </a:r>
          </a:p>
          <a:p>
            <a:r>
              <a:rPr lang="id-ID" dirty="0"/>
              <a:t>Rencana struktur ruang wilayah kabupaten yang meliputi sistem perkotaan di wilayahnya yang terkait dengan kawasan perdesaan dan sistem jaringan prasarana wilayah kabupaten;</a:t>
            </a:r>
          </a:p>
          <a:p>
            <a:r>
              <a:rPr lang="id-ID" dirty="0"/>
              <a:t>Rencana pola ruang wilayah kabupaten yang meliputi kawasan lindung kabupaten dan kawasan budi daya kabupaten;</a:t>
            </a:r>
          </a:p>
          <a:p>
            <a:r>
              <a:rPr lang="id-ID" dirty="0"/>
              <a:t>Penetapan kawasan strategis kabupaten;</a:t>
            </a:r>
          </a:p>
          <a:p>
            <a:r>
              <a:rPr lang="id-ID" dirty="0"/>
              <a:t>Arahan pemanfaatan ruang wilayah kabupaten yang berisi indikasi program utama jangka menengah lima tahunan; dan</a:t>
            </a:r>
          </a:p>
          <a:p>
            <a:r>
              <a:rPr lang="id-ID" dirty="0"/>
              <a:t>Ketentuan pengendalian pemanfaatan ruang wilayah kabupaten yang berisi ketentuan umum peraturan zonasi, ketentuan perizinan, ketentuan insentif dan disinsentif, serta arahan sanksi.</a:t>
            </a:r>
          </a:p>
        </p:txBody>
      </p:sp>
    </p:spTree>
    <p:extLst>
      <p:ext uri="{BB962C8B-B14F-4D97-AF65-F5344CB8AC3E}">
        <p14:creationId xmlns:p14="http://schemas.microsoft.com/office/powerpoint/2010/main" val="739056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216C-279C-4A61-85D0-7E1A4FC50F51}"/>
              </a:ext>
            </a:extLst>
          </p:cNvPr>
          <p:cNvSpPr>
            <a:spLocks noGrp="1"/>
          </p:cNvSpPr>
          <p:nvPr>
            <p:ph type="title"/>
          </p:nvPr>
        </p:nvSpPr>
        <p:spPr>
          <a:xfrm>
            <a:off x="838200" y="365125"/>
            <a:ext cx="10515600" cy="936733"/>
          </a:xfrm>
        </p:spPr>
        <p:txBody>
          <a:bodyPr/>
          <a:lstStyle/>
          <a:p>
            <a:pPr algn="ctr"/>
            <a:r>
              <a:rPr lang="id-ID" dirty="0"/>
              <a:t>Isi Tata Ruang Wilayah Kota</a:t>
            </a:r>
          </a:p>
        </p:txBody>
      </p:sp>
      <p:sp>
        <p:nvSpPr>
          <p:cNvPr id="3" name="Content Placeholder 2">
            <a:extLst>
              <a:ext uri="{FF2B5EF4-FFF2-40B4-BE49-F238E27FC236}">
                <a16:creationId xmlns:a16="http://schemas.microsoft.com/office/drawing/2014/main" id="{E82A09E3-D919-4F41-BD06-46A72CFE078E}"/>
              </a:ext>
            </a:extLst>
          </p:cNvPr>
          <p:cNvSpPr>
            <a:spLocks noGrp="1"/>
          </p:cNvSpPr>
          <p:nvPr>
            <p:ph idx="1"/>
          </p:nvPr>
        </p:nvSpPr>
        <p:spPr/>
        <p:txBody>
          <a:bodyPr/>
          <a:lstStyle/>
          <a:p>
            <a:r>
              <a:rPr lang="id-ID" dirty="0"/>
              <a:t>Penyusunan rencana pembangunan jangka panjang daerah;</a:t>
            </a:r>
          </a:p>
          <a:p>
            <a:r>
              <a:rPr lang="id-ID" dirty="0"/>
              <a:t>Penyusunan rencana pembangunan jangka menengah daerah;</a:t>
            </a:r>
          </a:p>
          <a:p>
            <a:r>
              <a:rPr lang="id-ID" dirty="0"/>
              <a:t>Pemanfaatan ruang dan pengendalian pemanfaatan ruang di wilayah kabupaten;</a:t>
            </a:r>
          </a:p>
          <a:p>
            <a:r>
              <a:rPr lang="id-ID" dirty="0"/>
              <a:t>Mewujudkan keterpaduan, keterkaitan, dan keseimbangan </a:t>
            </a:r>
            <a:r>
              <a:rPr lang="id-ID" dirty="0" err="1"/>
              <a:t>antarsektor</a:t>
            </a:r>
            <a:r>
              <a:rPr lang="id-ID" dirty="0"/>
              <a:t>;</a:t>
            </a:r>
          </a:p>
          <a:p>
            <a:r>
              <a:rPr lang="id-ID" dirty="0"/>
              <a:t>Penetapan lokasi dan fungsi ruang untuk investasi; dan</a:t>
            </a:r>
          </a:p>
          <a:p>
            <a:r>
              <a:rPr lang="id-ID" dirty="0"/>
              <a:t>Penataan ruang kawasan strategis kabupaten.</a:t>
            </a:r>
          </a:p>
        </p:txBody>
      </p:sp>
    </p:spTree>
    <p:extLst>
      <p:ext uri="{BB962C8B-B14F-4D97-AF65-F5344CB8AC3E}">
        <p14:creationId xmlns:p14="http://schemas.microsoft.com/office/powerpoint/2010/main" val="404033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9CF0B-8FB9-47FB-928E-EA9A07A63E24}"/>
              </a:ext>
            </a:extLst>
          </p:cNvPr>
          <p:cNvSpPr>
            <a:spLocks noGrp="1"/>
          </p:cNvSpPr>
          <p:nvPr>
            <p:ph type="title"/>
          </p:nvPr>
        </p:nvSpPr>
        <p:spPr>
          <a:xfrm>
            <a:off x="838200" y="365126"/>
            <a:ext cx="10515600" cy="890238"/>
          </a:xfrm>
        </p:spPr>
        <p:txBody>
          <a:bodyPr/>
          <a:lstStyle/>
          <a:p>
            <a:pPr algn="ctr"/>
            <a:r>
              <a:rPr lang="id-ID" dirty="0"/>
              <a:t>Isi Tata Ruang Wilayah Kota</a:t>
            </a:r>
          </a:p>
        </p:txBody>
      </p:sp>
      <p:sp>
        <p:nvSpPr>
          <p:cNvPr id="3" name="Content Placeholder 2">
            <a:extLst>
              <a:ext uri="{FF2B5EF4-FFF2-40B4-BE49-F238E27FC236}">
                <a16:creationId xmlns:a16="http://schemas.microsoft.com/office/drawing/2014/main" id="{102B5FF2-DDB9-47A0-A4D8-B33516546E1D}"/>
              </a:ext>
            </a:extLst>
          </p:cNvPr>
          <p:cNvSpPr>
            <a:spLocks noGrp="1"/>
          </p:cNvSpPr>
          <p:nvPr>
            <p:ph idx="1"/>
          </p:nvPr>
        </p:nvSpPr>
        <p:spPr>
          <a:xfrm>
            <a:off x="838200" y="1255364"/>
            <a:ext cx="10515600" cy="4921599"/>
          </a:xfrm>
        </p:spPr>
        <p:txBody>
          <a:bodyPr>
            <a:normAutofit fontScale="92500" lnSpcReduction="10000"/>
          </a:bodyPr>
          <a:lstStyle/>
          <a:p>
            <a:r>
              <a:rPr lang="id-ID" dirty="0"/>
              <a:t>rencana penyediaan dan pemanfaatan ruang terbuka hijau;</a:t>
            </a:r>
          </a:p>
          <a:p>
            <a:r>
              <a:rPr lang="id-ID" dirty="0"/>
              <a:t>Rencana penyediaan dan pemanfaatan ruang terbuka </a:t>
            </a:r>
            <a:r>
              <a:rPr lang="id-ID" dirty="0" err="1"/>
              <a:t>nonhijau</a:t>
            </a:r>
            <a:r>
              <a:rPr lang="id-ID" dirty="0"/>
              <a:t>; dan</a:t>
            </a:r>
          </a:p>
          <a:p>
            <a:r>
              <a:rPr lang="id-ID" dirty="0"/>
              <a:t>Rencana penyediaan dan pemanfaatan prasarana dan sarana jaringan pejalan kaki, angkutan umum, kegiatan sektor informal, dan ruang evakuasi bencana, yang dibutuhkan untuk menjalankan fungsi wilayah kota sebagai pusat pelayanan sosial ekonomi dan pusat pertumbuhan wilayah.</a:t>
            </a:r>
          </a:p>
          <a:p>
            <a:r>
              <a:rPr lang="id-ID" dirty="0"/>
              <a:t>Ruang terbuka hijau sebagaimana dimaksud dalam Pasal 28 huruf a terdiri dari ruang terbuka hijau publik dan ruang terbuka hijau privat.</a:t>
            </a:r>
          </a:p>
          <a:p>
            <a:r>
              <a:rPr lang="sv-SE" dirty="0"/>
              <a:t>Proporsi ruang terbuka hijau pada wilayah kota paling sedikit 30 (tiga puluh) persen dari luas</a:t>
            </a:r>
            <a:r>
              <a:rPr lang="id-ID" dirty="0"/>
              <a:t> wilayah kota.</a:t>
            </a:r>
          </a:p>
          <a:p>
            <a:r>
              <a:rPr lang="id-ID" dirty="0"/>
              <a:t>Proporsi ruang terbuka hijau publik pada wilayah kota paling sedikit 20 (dua puluh) persen dari luas wilayah kota.</a:t>
            </a:r>
          </a:p>
        </p:txBody>
      </p:sp>
    </p:spTree>
    <p:extLst>
      <p:ext uri="{BB962C8B-B14F-4D97-AF65-F5344CB8AC3E}">
        <p14:creationId xmlns:p14="http://schemas.microsoft.com/office/powerpoint/2010/main" val="3793324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9E1F-BC63-4BF9-A8FD-3AEC76DF6929}"/>
              </a:ext>
            </a:extLst>
          </p:cNvPr>
          <p:cNvSpPr>
            <a:spLocks noGrp="1"/>
          </p:cNvSpPr>
          <p:nvPr>
            <p:ph type="title"/>
          </p:nvPr>
        </p:nvSpPr>
        <p:spPr>
          <a:xfrm>
            <a:off x="838200" y="365125"/>
            <a:ext cx="10515600" cy="644525"/>
          </a:xfrm>
        </p:spPr>
        <p:txBody>
          <a:bodyPr>
            <a:normAutofit fontScale="90000"/>
          </a:bodyPr>
          <a:lstStyle/>
          <a:p>
            <a:pPr algn="ctr"/>
            <a:r>
              <a:rPr lang="id-ID" dirty="0"/>
              <a:t>Kawasan Lindung</a:t>
            </a:r>
          </a:p>
        </p:txBody>
      </p:sp>
      <p:sp>
        <p:nvSpPr>
          <p:cNvPr id="3" name="Content Placeholder 2">
            <a:extLst>
              <a:ext uri="{FF2B5EF4-FFF2-40B4-BE49-F238E27FC236}">
                <a16:creationId xmlns:a16="http://schemas.microsoft.com/office/drawing/2014/main" id="{C5B7BAE5-51AB-4341-A82E-258D09D4EF96}"/>
              </a:ext>
            </a:extLst>
          </p:cNvPr>
          <p:cNvSpPr>
            <a:spLocks noGrp="1"/>
          </p:cNvSpPr>
          <p:nvPr>
            <p:ph idx="1"/>
          </p:nvPr>
        </p:nvSpPr>
        <p:spPr>
          <a:xfrm>
            <a:off x="838200" y="1200150"/>
            <a:ext cx="10515600" cy="4976813"/>
          </a:xfrm>
        </p:spPr>
        <p:txBody>
          <a:bodyPr>
            <a:normAutofit/>
          </a:bodyPr>
          <a:lstStyle/>
          <a:p>
            <a:pPr lvl="0"/>
            <a:r>
              <a:rPr lang="en-US" dirty="0"/>
              <a:t>Kawasan </a:t>
            </a:r>
            <a:r>
              <a:rPr lang="en-US" dirty="0" err="1"/>
              <a:t>Lindung</a:t>
            </a:r>
            <a:r>
              <a:rPr lang="en-US" dirty="0"/>
              <a:t> </a:t>
            </a:r>
            <a:r>
              <a:rPr lang="en-US" dirty="0" err="1"/>
              <a:t>adalah</a:t>
            </a:r>
            <a:r>
              <a:rPr lang="en-US" dirty="0"/>
              <a:t> </a:t>
            </a:r>
            <a:r>
              <a:rPr lang="en-US" dirty="0" err="1"/>
              <a:t>kawasan</a:t>
            </a:r>
            <a:r>
              <a:rPr lang="en-US" dirty="0"/>
              <a:t> yang </a:t>
            </a:r>
            <a:r>
              <a:rPr lang="en-US" dirty="0" err="1"/>
              <a:t>ditetapkan</a:t>
            </a:r>
            <a:r>
              <a:rPr lang="en-US" dirty="0"/>
              <a:t> </a:t>
            </a:r>
            <a:r>
              <a:rPr lang="en-US" dirty="0" err="1"/>
              <a:t>dengan</a:t>
            </a:r>
            <a:r>
              <a:rPr lang="en-US" dirty="0"/>
              <a:t> </a:t>
            </a:r>
            <a:r>
              <a:rPr lang="en-US" dirty="0" err="1"/>
              <a:t>fungsi</a:t>
            </a:r>
            <a:r>
              <a:rPr lang="en-US" dirty="0"/>
              <a:t> </a:t>
            </a:r>
            <a:r>
              <a:rPr lang="en-US" dirty="0" err="1"/>
              <a:t>utama</a:t>
            </a:r>
            <a:r>
              <a:rPr lang="en-US" dirty="0"/>
              <a:t> </a:t>
            </a:r>
            <a:r>
              <a:rPr lang="en-US" dirty="0" err="1"/>
              <a:t>melindungi</a:t>
            </a:r>
            <a:r>
              <a:rPr lang="en-US" dirty="0"/>
              <a:t> </a:t>
            </a:r>
            <a:r>
              <a:rPr lang="en-US" dirty="0" err="1"/>
              <a:t>kelestarian</a:t>
            </a:r>
            <a:r>
              <a:rPr lang="en-US" dirty="0"/>
              <a:t> </a:t>
            </a:r>
            <a:r>
              <a:rPr lang="en-US" dirty="0" err="1"/>
              <a:t>Lingkungan</a:t>
            </a:r>
            <a:r>
              <a:rPr lang="en-US" dirty="0"/>
              <a:t> </a:t>
            </a:r>
            <a:r>
              <a:rPr lang="en-US" dirty="0" err="1"/>
              <a:t>Hidup</a:t>
            </a:r>
            <a:r>
              <a:rPr lang="en-US" dirty="0"/>
              <a:t> yang </a:t>
            </a:r>
            <a:r>
              <a:rPr lang="en-US" dirty="0" err="1"/>
              <a:t>mencakup</a:t>
            </a:r>
            <a:r>
              <a:rPr lang="en-US" dirty="0"/>
              <a:t> </a:t>
            </a:r>
            <a:r>
              <a:rPr lang="en-US" dirty="0" err="1"/>
              <a:t>sumber</a:t>
            </a:r>
            <a:r>
              <a:rPr lang="en-US" dirty="0"/>
              <a:t> </a:t>
            </a:r>
            <a:r>
              <a:rPr lang="en-US" dirty="0" err="1"/>
              <a:t>alam</a:t>
            </a:r>
            <a:r>
              <a:rPr lang="en-US" dirty="0"/>
              <a:t>, </a:t>
            </a:r>
            <a:r>
              <a:rPr lang="en-US" dirty="0" err="1"/>
              <a:t>sumber</a:t>
            </a:r>
            <a:r>
              <a:rPr lang="en-US" dirty="0"/>
              <a:t> </a:t>
            </a:r>
            <a:r>
              <a:rPr lang="en-US" dirty="0" err="1"/>
              <a:t>daya</a:t>
            </a:r>
            <a:r>
              <a:rPr lang="en-US" dirty="0"/>
              <a:t> </a:t>
            </a:r>
            <a:r>
              <a:rPr lang="en-US" dirty="0" err="1"/>
              <a:t>buatan</a:t>
            </a:r>
            <a:r>
              <a:rPr lang="en-US" dirty="0"/>
              <a:t> dan </a:t>
            </a:r>
            <a:r>
              <a:rPr lang="en-US" dirty="0" err="1"/>
              <a:t>nilai</a:t>
            </a:r>
            <a:r>
              <a:rPr lang="en-US" dirty="0"/>
              <a:t> </a:t>
            </a:r>
            <a:r>
              <a:rPr lang="en-US" dirty="0" err="1"/>
              <a:t>sejarah</a:t>
            </a:r>
            <a:r>
              <a:rPr lang="en-US" dirty="0"/>
              <a:t> </a:t>
            </a:r>
            <a:r>
              <a:rPr lang="en-US" dirty="0" err="1"/>
              <a:t>serta</a:t>
            </a:r>
            <a:r>
              <a:rPr lang="en-US" dirty="0"/>
              <a:t> </a:t>
            </a:r>
            <a:r>
              <a:rPr lang="en-US" dirty="0" err="1"/>
              <a:t>budaya</a:t>
            </a:r>
            <a:r>
              <a:rPr lang="en-US" dirty="0"/>
              <a:t> </a:t>
            </a:r>
            <a:r>
              <a:rPr lang="en-US" dirty="0" err="1"/>
              <a:t>bangsa</a:t>
            </a:r>
            <a:r>
              <a:rPr lang="en-US" dirty="0"/>
              <a:t> </a:t>
            </a:r>
            <a:r>
              <a:rPr lang="en-US" dirty="0" err="1"/>
              <a:t>guna</a:t>
            </a:r>
            <a:r>
              <a:rPr lang="en-US" dirty="0"/>
              <a:t> </a:t>
            </a:r>
            <a:r>
              <a:rPr lang="en-US" dirty="0" err="1"/>
              <a:t>kepentingan</a:t>
            </a:r>
            <a:r>
              <a:rPr lang="en-US" dirty="0"/>
              <a:t> Pembangunan </a:t>
            </a:r>
            <a:r>
              <a:rPr lang="en-US" dirty="0" err="1"/>
              <a:t>berkelanjutan</a:t>
            </a:r>
            <a:r>
              <a:rPr lang="en-US" dirty="0"/>
              <a:t>. </a:t>
            </a:r>
            <a:endParaRPr lang="id-ID" dirty="0"/>
          </a:p>
          <a:p>
            <a:pPr lvl="0"/>
            <a:r>
              <a:rPr lang="en-US" dirty="0" err="1"/>
              <a:t>Pengelolaan</a:t>
            </a:r>
            <a:r>
              <a:rPr lang="en-US" dirty="0"/>
              <a:t> </a:t>
            </a:r>
            <a:r>
              <a:rPr lang="en-US" dirty="0" err="1"/>
              <a:t>kawasan</a:t>
            </a:r>
            <a:r>
              <a:rPr lang="en-US" dirty="0"/>
              <a:t> </a:t>
            </a:r>
            <a:r>
              <a:rPr lang="en-US" dirty="0" err="1"/>
              <a:t>lindung</a:t>
            </a:r>
            <a:r>
              <a:rPr lang="en-US" dirty="0"/>
              <a:t> </a:t>
            </a:r>
            <a:r>
              <a:rPr lang="en-US" dirty="0" err="1"/>
              <a:t>adalah</a:t>
            </a:r>
            <a:r>
              <a:rPr lang="en-US" dirty="0"/>
              <a:t> </a:t>
            </a:r>
            <a:r>
              <a:rPr lang="en-US" dirty="0" err="1"/>
              <a:t>upaya</a:t>
            </a:r>
            <a:r>
              <a:rPr lang="en-US" dirty="0"/>
              <a:t> </a:t>
            </a:r>
            <a:r>
              <a:rPr lang="en-US" dirty="0" err="1"/>
              <a:t>penetapan</a:t>
            </a:r>
            <a:r>
              <a:rPr lang="en-US" dirty="0"/>
              <a:t>, </a:t>
            </a:r>
            <a:r>
              <a:rPr lang="en-US" dirty="0" err="1"/>
              <a:t>pelestarian</a:t>
            </a:r>
            <a:r>
              <a:rPr lang="en-US" dirty="0"/>
              <a:t> dan </a:t>
            </a:r>
            <a:r>
              <a:rPr lang="en-US" dirty="0" err="1"/>
              <a:t>pengendalian</a:t>
            </a:r>
            <a:r>
              <a:rPr lang="en-US" dirty="0"/>
              <a:t> </a:t>
            </a:r>
            <a:r>
              <a:rPr lang="en-US" dirty="0" err="1"/>
              <a:t>pemanfaatan</a:t>
            </a:r>
            <a:r>
              <a:rPr lang="en-US" dirty="0"/>
              <a:t> </a:t>
            </a:r>
            <a:r>
              <a:rPr lang="en-US" dirty="0" err="1"/>
              <a:t>kawasan</a:t>
            </a:r>
            <a:r>
              <a:rPr lang="en-US" dirty="0"/>
              <a:t> </a:t>
            </a:r>
            <a:r>
              <a:rPr lang="en-US" dirty="0" err="1"/>
              <a:t>lindung</a:t>
            </a:r>
            <a:r>
              <a:rPr lang="en-US" dirty="0"/>
              <a:t>. </a:t>
            </a:r>
          </a:p>
        </p:txBody>
      </p:sp>
    </p:spTree>
    <p:extLst>
      <p:ext uri="{BB962C8B-B14F-4D97-AF65-F5344CB8AC3E}">
        <p14:creationId xmlns:p14="http://schemas.microsoft.com/office/powerpoint/2010/main" val="215075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E441-FE7D-4E7B-9F0C-8E1BE1ED3E29}"/>
              </a:ext>
            </a:extLst>
          </p:cNvPr>
          <p:cNvSpPr>
            <a:spLocks noGrp="1"/>
          </p:cNvSpPr>
          <p:nvPr>
            <p:ph type="title"/>
          </p:nvPr>
        </p:nvSpPr>
        <p:spPr>
          <a:xfrm>
            <a:off x="838200" y="208942"/>
            <a:ext cx="10515600" cy="670045"/>
          </a:xfrm>
        </p:spPr>
        <p:txBody>
          <a:bodyPr>
            <a:normAutofit fontScale="90000"/>
          </a:bodyPr>
          <a:lstStyle/>
          <a:p>
            <a:pPr algn="ctr"/>
            <a:r>
              <a:rPr lang="id-ID" dirty="0"/>
              <a:t>Fungsi Tata Ruang</a:t>
            </a:r>
            <a:r>
              <a:rPr lang="en-US" b="1" dirty="0"/>
              <a:t> </a:t>
            </a:r>
            <a:endParaRPr lang="id-ID" dirty="0"/>
          </a:p>
        </p:txBody>
      </p:sp>
      <p:sp>
        <p:nvSpPr>
          <p:cNvPr id="3" name="Content Placeholder 2">
            <a:extLst>
              <a:ext uri="{FF2B5EF4-FFF2-40B4-BE49-F238E27FC236}">
                <a16:creationId xmlns:a16="http://schemas.microsoft.com/office/drawing/2014/main" id="{6EED7115-924D-4C23-9D12-E2C75FB376F1}"/>
              </a:ext>
            </a:extLst>
          </p:cNvPr>
          <p:cNvSpPr>
            <a:spLocks noGrp="1"/>
          </p:cNvSpPr>
          <p:nvPr>
            <p:ph idx="1"/>
          </p:nvPr>
        </p:nvSpPr>
        <p:spPr>
          <a:xfrm>
            <a:off x="838200" y="1276709"/>
            <a:ext cx="10515600" cy="4900254"/>
          </a:xfrm>
        </p:spPr>
        <p:txBody>
          <a:bodyPr/>
          <a:lstStyle/>
          <a:p>
            <a:pPr marL="0" indent="0">
              <a:buNone/>
            </a:pPr>
            <a:endParaRPr lang="id-ID" dirty="0"/>
          </a:p>
          <a:p>
            <a:pPr marL="0" indent="0">
              <a:buNone/>
            </a:pPr>
            <a:endParaRPr lang="id-ID" dirty="0"/>
          </a:p>
        </p:txBody>
      </p:sp>
      <p:graphicFrame>
        <p:nvGraphicFramePr>
          <p:cNvPr id="4" name="Diagram 3">
            <a:extLst>
              <a:ext uri="{FF2B5EF4-FFF2-40B4-BE49-F238E27FC236}">
                <a16:creationId xmlns:a16="http://schemas.microsoft.com/office/drawing/2014/main" id="{744F084C-8217-46F8-9745-3C710B6570E4}"/>
              </a:ext>
            </a:extLst>
          </p:cNvPr>
          <p:cNvGraphicFramePr/>
          <p:nvPr>
            <p:extLst>
              <p:ext uri="{D42A27DB-BD31-4B8C-83A1-F6EECF244321}">
                <p14:modId xmlns:p14="http://schemas.microsoft.com/office/powerpoint/2010/main" val="3962118094"/>
              </p:ext>
            </p:extLst>
          </p:nvPr>
        </p:nvGraphicFramePr>
        <p:xfrm>
          <a:off x="160422" y="1011561"/>
          <a:ext cx="11606464" cy="5670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7386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CB90FE-C724-4056-81FC-873B6E818045}"/>
              </a:ext>
            </a:extLst>
          </p:cNvPr>
          <p:cNvSpPr>
            <a:spLocks noGrp="1"/>
          </p:cNvSpPr>
          <p:nvPr>
            <p:ph idx="1"/>
          </p:nvPr>
        </p:nvSpPr>
        <p:spPr>
          <a:xfrm>
            <a:off x="838200" y="304800"/>
            <a:ext cx="10515600" cy="5872163"/>
          </a:xfrm>
        </p:spPr>
        <p:txBody>
          <a:bodyPr>
            <a:normAutofit fontScale="85000" lnSpcReduction="10000"/>
          </a:bodyPr>
          <a:lstStyle/>
          <a:p>
            <a:pPr lvl="0" algn="just"/>
            <a:r>
              <a:rPr lang="en-US" dirty="0"/>
              <a:t>Kawasan </a:t>
            </a:r>
            <a:r>
              <a:rPr lang="en-US" dirty="0" err="1"/>
              <a:t>Hutan</a:t>
            </a:r>
            <a:r>
              <a:rPr lang="en-US" dirty="0"/>
              <a:t> </a:t>
            </a:r>
            <a:r>
              <a:rPr lang="en-US" dirty="0" err="1"/>
              <a:t>Lindung</a:t>
            </a:r>
            <a:r>
              <a:rPr lang="en-US" dirty="0"/>
              <a:t> </a:t>
            </a:r>
            <a:r>
              <a:rPr lang="en-US" dirty="0" err="1"/>
              <a:t>adalah</a:t>
            </a:r>
            <a:r>
              <a:rPr lang="en-US" dirty="0"/>
              <a:t> </a:t>
            </a:r>
            <a:r>
              <a:rPr lang="en-US" dirty="0" err="1"/>
              <a:t>kawasan</a:t>
            </a:r>
            <a:r>
              <a:rPr lang="en-US" dirty="0"/>
              <a:t> </a:t>
            </a:r>
            <a:r>
              <a:rPr lang="en-US" dirty="0" err="1"/>
              <a:t>hutan</a:t>
            </a:r>
            <a:r>
              <a:rPr lang="en-US" dirty="0"/>
              <a:t> yang </a:t>
            </a:r>
            <a:r>
              <a:rPr lang="en-US" dirty="0" err="1"/>
              <a:t>memiliki</a:t>
            </a:r>
            <a:r>
              <a:rPr lang="en-US" dirty="0"/>
              <a:t> </a:t>
            </a:r>
            <a:r>
              <a:rPr lang="en-US" dirty="0" err="1"/>
              <a:t>sifat</a:t>
            </a:r>
            <a:r>
              <a:rPr lang="en-US" dirty="0"/>
              <a:t> </a:t>
            </a:r>
            <a:r>
              <a:rPr lang="en-US" dirty="0" err="1"/>
              <a:t>khas</a:t>
            </a:r>
            <a:r>
              <a:rPr lang="en-US" dirty="0"/>
              <a:t> yang </a:t>
            </a:r>
            <a:r>
              <a:rPr lang="en-US" dirty="0" err="1"/>
              <a:t>mampu</a:t>
            </a:r>
            <a:r>
              <a:rPr lang="en-US" dirty="0"/>
              <a:t> </a:t>
            </a:r>
            <a:r>
              <a:rPr lang="en-US" dirty="0" err="1"/>
              <a:t>memberikan</a:t>
            </a:r>
            <a:r>
              <a:rPr lang="en-US" dirty="0"/>
              <a:t> </a:t>
            </a:r>
            <a:r>
              <a:rPr lang="en-US" dirty="0" err="1"/>
              <a:t>lindungan</a:t>
            </a:r>
            <a:r>
              <a:rPr lang="en-US" dirty="0"/>
              <a:t> </a:t>
            </a:r>
            <a:r>
              <a:rPr lang="en-US" dirty="0" err="1"/>
              <a:t>kepada</a:t>
            </a:r>
            <a:r>
              <a:rPr lang="en-US" dirty="0"/>
              <a:t> </a:t>
            </a:r>
            <a:r>
              <a:rPr lang="en-US" dirty="0" err="1"/>
              <a:t>kawasan</a:t>
            </a:r>
            <a:r>
              <a:rPr lang="en-US" dirty="0"/>
              <a:t> </a:t>
            </a:r>
            <a:r>
              <a:rPr lang="en-US" dirty="0" err="1"/>
              <a:t>sekitar</a:t>
            </a:r>
            <a:r>
              <a:rPr lang="en-US" dirty="0"/>
              <a:t> </a:t>
            </a:r>
            <a:r>
              <a:rPr lang="en-US" dirty="0" err="1"/>
              <a:t>maupun</a:t>
            </a:r>
            <a:r>
              <a:rPr lang="en-US" dirty="0"/>
              <a:t> </a:t>
            </a:r>
            <a:r>
              <a:rPr lang="en-US" dirty="0" err="1"/>
              <a:t>bawahannya</a:t>
            </a:r>
            <a:r>
              <a:rPr lang="en-US" dirty="0"/>
              <a:t> </a:t>
            </a:r>
            <a:r>
              <a:rPr lang="en-US" dirty="0" err="1"/>
              <a:t>sebagai</a:t>
            </a:r>
            <a:r>
              <a:rPr lang="en-US" dirty="0"/>
              <a:t> </a:t>
            </a:r>
            <a:r>
              <a:rPr lang="en-US" dirty="0" err="1"/>
              <a:t>pengatur</a:t>
            </a:r>
            <a:r>
              <a:rPr lang="en-US" dirty="0"/>
              <a:t> tata air, </a:t>
            </a:r>
            <a:r>
              <a:rPr lang="en-US" dirty="0" err="1"/>
              <a:t>pencegah</a:t>
            </a:r>
            <a:r>
              <a:rPr lang="en-US" dirty="0"/>
              <a:t> </a:t>
            </a:r>
            <a:r>
              <a:rPr lang="en-US" dirty="0" err="1"/>
              <a:t>banjir</a:t>
            </a:r>
            <a:r>
              <a:rPr lang="en-US" dirty="0"/>
              <a:t> dan </a:t>
            </a:r>
            <a:r>
              <a:rPr lang="en-US" dirty="0" err="1"/>
              <a:t>erosi</a:t>
            </a:r>
            <a:r>
              <a:rPr lang="en-US" dirty="0"/>
              <a:t> </a:t>
            </a:r>
            <a:r>
              <a:rPr lang="en-US" dirty="0" err="1"/>
              <a:t>serta</a:t>
            </a:r>
            <a:r>
              <a:rPr lang="en-US" dirty="0"/>
              <a:t> </a:t>
            </a:r>
            <a:r>
              <a:rPr lang="en-US" dirty="0" err="1"/>
              <a:t>memelihara</a:t>
            </a:r>
            <a:r>
              <a:rPr lang="en-US" dirty="0"/>
              <a:t> </a:t>
            </a:r>
            <a:r>
              <a:rPr lang="en-US" dirty="0" err="1"/>
              <a:t>kesuburan</a:t>
            </a:r>
            <a:r>
              <a:rPr lang="en-US" dirty="0"/>
              <a:t> </a:t>
            </a:r>
            <a:r>
              <a:rPr lang="en-US" dirty="0" err="1"/>
              <a:t>tanah</a:t>
            </a:r>
            <a:r>
              <a:rPr lang="en-US" dirty="0"/>
              <a:t>. </a:t>
            </a:r>
            <a:endParaRPr lang="id-ID" dirty="0"/>
          </a:p>
          <a:p>
            <a:pPr lvl="0" algn="just"/>
            <a:r>
              <a:rPr lang="en-US" dirty="0"/>
              <a:t>Kawasan </a:t>
            </a:r>
            <a:r>
              <a:rPr lang="en-US" dirty="0" err="1"/>
              <a:t>Bergambut</a:t>
            </a:r>
            <a:r>
              <a:rPr lang="en-US" dirty="0"/>
              <a:t> </a:t>
            </a:r>
            <a:r>
              <a:rPr lang="en-US" dirty="0" err="1"/>
              <a:t>adalah</a:t>
            </a:r>
            <a:r>
              <a:rPr lang="en-US" dirty="0"/>
              <a:t> </a:t>
            </a:r>
            <a:r>
              <a:rPr lang="en-US" dirty="0" err="1"/>
              <a:t>kawasan</a:t>
            </a:r>
            <a:r>
              <a:rPr lang="en-US" dirty="0"/>
              <a:t> yang </a:t>
            </a:r>
            <a:r>
              <a:rPr lang="en-US" dirty="0" err="1"/>
              <a:t>unsur</a:t>
            </a:r>
            <a:r>
              <a:rPr lang="en-US" dirty="0"/>
              <a:t> </a:t>
            </a:r>
            <a:r>
              <a:rPr lang="en-US" dirty="0" err="1"/>
              <a:t>pembentuk</a:t>
            </a:r>
            <a:r>
              <a:rPr lang="en-US" dirty="0"/>
              <a:t> </a:t>
            </a:r>
            <a:r>
              <a:rPr lang="en-US" dirty="0" err="1"/>
              <a:t>tanahnya</a:t>
            </a:r>
            <a:r>
              <a:rPr lang="en-US" dirty="0"/>
              <a:t> </a:t>
            </a:r>
            <a:r>
              <a:rPr lang="en-US" dirty="0" err="1"/>
              <a:t>sebagian</a:t>
            </a:r>
            <a:r>
              <a:rPr lang="en-US" dirty="0"/>
              <a:t> </a:t>
            </a:r>
            <a:r>
              <a:rPr lang="en-US" dirty="0" err="1"/>
              <a:t>besar</a:t>
            </a:r>
            <a:r>
              <a:rPr lang="en-US" dirty="0"/>
              <a:t> </a:t>
            </a:r>
            <a:r>
              <a:rPr lang="en-US" dirty="0" err="1"/>
              <a:t>berupa</a:t>
            </a:r>
            <a:r>
              <a:rPr lang="en-US" dirty="0"/>
              <a:t> </a:t>
            </a:r>
            <a:r>
              <a:rPr lang="en-US" dirty="0" err="1"/>
              <a:t>sisa-sisa</a:t>
            </a:r>
            <a:r>
              <a:rPr lang="en-US" dirty="0"/>
              <a:t> </a:t>
            </a:r>
            <a:r>
              <a:rPr lang="en-US" dirty="0" err="1"/>
              <a:t>bahan</a:t>
            </a:r>
            <a:r>
              <a:rPr lang="en-US" dirty="0"/>
              <a:t> </a:t>
            </a:r>
            <a:r>
              <a:rPr lang="en-US" dirty="0" err="1"/>
              <a:t>organik</a:t>
            </a:r>
            <a:r>
              <a:rPr lang="en-US" dirty="0"/>
              <a:t> yang </a:t>
            </a:r>
            <a:r>
              <a:rPr lang="en-US" dirty="0" err="1"/>
              <a:t>tertimbun</a:t>
            </a:r>
            <a:r>
              <a:rPr lang="en-US" dirty="0"/>
              <a:t> </a:t>
            </a:r>
            <a:r>
              <a:rPr lang="en-US" dirty="0" err="1"/>
              <a:t>dalam</a:t>
            </a:r>
            <a:r>
              <a:rPr lang="en-US" dirty="0"/>
              <a:t> </a:t>
            </a:r>
            <a:r>
              <a:rPr lang="en-US" dirty="0" err="1"/>
              <a:t>waktu</a:t>
            </a:r>
            <a:r>
              <a:rPr lang="en-US" dirty="0"/>
              <a:t> yang lama. </a:t>
            </a:r>
            <a:endParaRPr lang="id-ID" dirty="0"/>
          </a:p>
          <a:p>
            <a:pPr lvl="0" algn="just"/>
            <a:r>
              <a:rPr lang="en-US" dirty="0"/>
              <a:t>Kawasan </a:t>
            </a:r>
            <a:r>
              <a:rPr lang="en-US" dirty="0" err="1"/>
              <a:t>Resapan</a:t>
            </a:r>
            <a:r>
              <a:rPr lang="en-US" dirty="0"/>
              <a:t> air </a:t>
            </a:r>
            <a:r>
              <a:rPr lang="en-US" dirty="0" err="1"/>
              <a:t>adalah</a:t>
            </a:r>
            <a:r>
              <a:rPr lang="en-US" dirty="0"/>
              <a:t> </a:t>
            </a:r>
            <a:r>
              <a:rPr lang="en-US" dirty="0" err="1"/>
              <a:t>daerah</a:t>
            </a:r>
            <a:r>
              <a:rPr lang="en-US" dirty="0"/>
              <a:t> yang </a:t>
            </a:r>
            <a:r>
              <a:rPr lang="en-US" dirty="0" err="1"/>
              <a:t>mempunyai</a:t>
            </a:r>
            <a:r>
              <a:rPr lang="en-US" dirty="0"/>
              <a:t> </a:t>
            </a:r>
            <a:r>
              <a:rPr lang="en-US" dirty="0" err="1"/>
              <a:t>kemampuan</a:t>
            </a:r>
            <a:r>
              <a:rPr lang="en-US" dirty="0"/>
              <a:t> </a:t>
            </a:r>
            <a:r>
              <a:rPr lang="en-US" dirty="0" err="1"/>
              <a:t>tinggi</a:t>
            </a:r>
            <a:r>
              <a:rPr lang="en-US" dirty="0"/>
              <a:t> </a:t>
            </a:r>
            <a:r>
              <a:rPr lang="en-US" dirty="0" err="1"/>
              <a:t>untuk</a:t>
            </a:r>
            <a:r>
              <a:rPr lang="en-US" dirty="0"/>
              <a:t> </a:t>
            </a:r>
            <a:r>
              <a:rPr lang="en-US" dirty="0" err="1"/>
              <a:t>meresapkan</a:t>
            </a:r>
            <a:r>
              <a:rPr lang="en-US" dirty="0"/>
              <a:t> air </a:t>
            </a:r>
            <a:r>
              <a:rPr lang="en-US" dirty="0" err="1"/>
              <a:t>hujan</a:t>
            </a:r>
            <a:r>
              <a:rPr lang="en-US" dirty="0"/>
              <a:t> </a:t>
            </a:r>
            <a:r>
              <a:rPr lang="en-US" dirty="0" err="1"/>
              <a:t>sehingga</a:t>
            </a:r>
            <a:r>
              <a:rPr lang="en-US" dirty="0"/>
              <a:t> </a:t>
            </a:r>
            <a:r>
              <a:rPr lang="en-US" dirty="0" err="1"/>
              <a:t>merupakan</a:t>
            </a:r>
            <a:r>
              <a:rPr lang="en-US" dirty="0"/>
              <a:t> </a:t>
            </a:r>
            <a:r>
              <a:rPr lang="en-US" dirty="0" err="1"/>
              <a:t>tempat</a:t>
            </a:r>
            <a:r>
              <a:rPr lang="en-US" dirty="0"/>
              <a:t> </a:t>
            </a:r>
            <a:r>
              <a:rPr lang="en-US" dirty="0" err="1"/>
              <a:t>pengisian</a:t>
            </a:r>
            <a:r>
              <a:rPr lang="en-US" dirty="0"/>
              <a:t> air </a:t>
            </a:r>
            <a:r>
              <a:rPr lang="en-US" dirty="0" err="1"/>
              <a:t>bumi</a:t>
            </a:r>
            <a:r>
              <a:rPr lang="en-US" dirty="0"/>
              <a:t> (</a:t>
            </a:r>
            <a:r>
              <a:rPr lang="en-US" dirty="0" err="1"/>
              <a:t>akifer</a:t>
            </a:r>
            <a:r>
              <a:rPr lang="en-US" dirty="0"/>
              <a:t>) yang </a:t>
            </a:r>
            <a:r>
              <a:rPr lang="en-US" dirty="0" err="1"/>
              <a:t>berguna</a:t>
            </a:r>
            <a:r>
              <a:rPr lang="en-US" dirty="0"/>
              <a:t> </a:t>
            </a:r>
            <a:r>
              <a:rPr lang="en-US" dirty="0" err="1"/>
              <a:t>sebagai</a:t>
            </a:r>
            <a:r>
              <a:rPr lang="en-US" dirty="0"/>
              <a:t> </a:t>
            </a:r>
            <a:r>
              <a:rPr lang="en-US" dirty="0" err="1"/>
              <a:t>sumber</a:t>
            </a:r>
            <a:r>
              <a:rPr lang="en-US" dirty="0"/>
              <a:t> air. </a:t>
            </a:r>
            <a:endParaRPr lang="id-ID" dirty="0"/>
          </a:p>
          <a:p>
            <a:pPr lvl="0" algn="just"/>
            <a:r>
              <a:rPr lang="en-US" dirty="0" err="1"/>
              <a:t>Sempadan</a:t>
            </a:r>
            <a:r>
              <a:rPr lang="en-US" dirty="0"/>
              <a:t> Pantai </a:t>
            </a:r>
            <a:r>
              <a:rPr lang="en-US" dirty="0" err="1"/>
              <a:t>adalah</a:t>
            </a:r>
            <a:r>
              <a:rPr lang="en-US" dirty="0"/>
              <a:t> </a:t>
            </a:r>
            <a:r>
              <a:rPr lang="en-US" dirty="0" err="1"/>
              <a:t>kawasan</a:t>
            </a:r>
            <a:r>
              <a:rPr lang="en-US" dirty="0"/>
              <a:t> </a:t>
            </a:r>
            <a:r>
              <a:rPr lang="en-US" dirty="0" err="1"/>
              <a:t>tertentu</a:t>
            </a:r>
            <a:r>
              <a:rPr lang="en-US" dirty="0"/>
              <a:t> </a:t>
            </a:r>
            <a:r>
              <a:rPr lang="en-US" dirty="0" err="1"/>
              <a:t>sepanjang</a:t>
            </a:r>
            <a:r>
              <a:rPr lang="en-US" dirty="0"/>
              <a:t> </a:t>
            </a:r>
            <a:r>
              <a:rPr lang="en-US" dirty="0" err="1"/>
              <a:t>pantai</a:t>
            </a:r>
            <a:r>
              <a:rPr lang="en-US" dirty="0"/>
              <a:t> yang </a:t>
            </a:r>
            <a:r>
              <a:rPr lang="en-US" dirty="0" err="1"/>
              <a:t>mempunyai</a:t>
            </a:r>
            <a:r>
              <a:rPr lang="en-US" dirty="0"/>
              <a:t> </a:t>
            </a:r>
            <a:r>
              <a:rPr lang="en-US" dirty="0" err="1"/>
              <a:t>manfaat</a:t>
            </a:r>
            <a:r>
              <a:rPr lang="en-US" dirty="0"/>
              <a:t> </a:t>
            </a:r>
            <a:r>
              <a:rPr lang="en-US" dirty="0" err="1"/>
              <a:t>penting</a:t>
            </a:r>
            <a:r>
              <a:rPr lang="en-US" dirty="0"/>
              <a:t> </a:t>
            </a:r>
            <a:r>
              <a:rPr lang="en-US" dirty="0" err="1"/>
              <a:t>untuk</a:t>
            </a:r>
            <a:r>
              <a:rPr lang="en-US" dirty="0"/>
              <a:t> </a:t>
            </a:r>
            <a:r>
              <a:rPr lang="en-US" dirty="0" err="1"/>
              <a:t>mempertahankan</a:t>
            </a:r>
            <a:r>
              <a:rPr lang="en-US" dirty="0"/>
              <a:t> </a:t>
            </a:r>
            <a:r>
              <a:rPr lang="en-US" dirty="0" err="1"/>
              <a:t>kelestarian</a:t>
            </a:r>
            <a:r>
              <a:rPr lang="en-US" dirty="0"/>
              <a:t> </a:t>
            </a:r>
            <a:r>
              <a:rPr lang="en-US" dirty="0" err="1"/>
              <a:t>fungsi</a:t>
            </a:r>
            <a:r>
              <a:rPr lang="en-US" dirty="0"/>
              <a:t> </a:t>
            </a:r>
            <a:r>
              <a:rPr lang="en-US" dirty="0" err="1"/>
              <a:t>pantai</a:t>
            </a:r>
            <a:r>
              <a:rPr lang="en-US" dirty="0"/>
              <a:t>. </a:t>
            </a:r>
            <a:endParaRPr lang="id-ID" dirty="0"/>
          </a:p>
          <a:p>
            <a:pPr lvl="0" algn="just"/>
            <a:r>
              <a:rPr lang="en-US" dirty="0" err="1"/>
              <a:t>Sempadan</a:t>
            </a:r>
            <a:r>
              <a:rPr lang="en-US" dirty="0"/>
              <a:t> Sungai </a:t>
            </a:r>
            <a:r>
              <a:rPr lang="en-US" dirty="0" err="1"/>
              <a:t>adalah</a:t>
            </a:r>
            <a:r>
              <a:rPr lang="en-US" dirty="0"/>
              <a:t> Kawasan </a:t>
            </a:r>
            <a:r>
              <a:rPr lang="en-US" dirty="0" err="1"/>
              <a:t>sepanjang</a:t>
            </a:r>
            <a:r>
              <a:rPr lang="en-US" dirty="0"/>
              <a:t> </a:t>
            </a:r>
            <a:r>
              <a:rPr lang="en-US" dirty="0" err="1"/>
              <a:t>kiri</a:t>
            </a:r>
            <a:r>
              <a:rPr lang="en-US" dirty="0"/>
              <a:t> </a:t>
            </a:r>
            <a:r>
              <a:rPr lang="en-US" dirty="0" err="1"/>
              <a:t>kanan</a:t>
            </a:r>
            <a:r>
              <a:rPr lang="en-US" dirty="0"/>
              <a:t> </a:t>
            </a:r>
            <a:r>
              <a:rPr lang="en-US" dirty="0" err="1"/>
              <a:t>sungai</a:t>
            </a:r>
            <a:r>
              <a:rPr lang="en-US" dirty="0"/>
              <a:t>, </a:t>
            </a:r>
            <a:r>
              <a:rPr lang="en-US" dirty="0" err="1"/>
              <a:t>termasuk</a:t>
            </a:r>
            <a:r>
              <a:rPr lang="en-US" dirty="0"/>
              <a:t> </a:t>
            </a:r>
            <a:r>
              <a:rPr lang="en-US" dirty="0" err="1"/>
              <a:t>sungai</a:t>
            </a:r>
            <a:r>
              <a:rPr lang="en-US" dirty="0"/>
              <a:t> </a:t>
            </a:r>
            <a:r>
              <a:rPr lang="en-US" dirty="0" err="1"/>
              <a:t>buatan</a:t>
            </a:r>
            <a:r>
              <a:rPr lang="en-US" dirty="0"/>
              <a:t>/</a:t>
            </a:r>
            <a:r>
              <a:rPr lang="en-US" dirty="0" err="1"/>
              <a:t>kanal</a:t>
            </a:r>
            <a:r>
              <a:rPr lang="en-US" dirty="0"/>
              <a:t>/</a:t>
            </a:r>
            <a:r>
              <a:rPr lang="en-US" dirty="0" err="1"/>
              <a:t>saluran</a:t>
            </a:r>
            <a:r>
              <a:rPr lang="en-US" dirty="0"/>
              <a:t> </a:t>
            </a:r>
            <a:r>
              <a:rPr lang="en-US" dirty="0" err="1"/>
              <a:t>irigasi</a:t>
            </a:r>
            <a:r>
              <a:rPr lang="en-US" dirty="0"/>
              <a:t> primer, yang </a:t>
            </a:r>
            <a:r>
              <a:rPr lang="en-US" dirty="0" err="1"/>
              <a:t>mempunyai</a:t>
            </a:r>
            <a:r>
              <a:rPr lang="en-US" dirty="0"/>
              <a:t> </a:t>
            </a:r>
            <a:r>
              <a:rPr lang="en-US" dirty="0" err="1"/>
              <a:t>manfaat</a:t>
            </a:r>
            <a:r>
              <a:rPr lang="en-US" dirty="0"/>
              <a:t> </a:t>
            </a:r>
            <a:r>
              <a:rPr lang="en-US" dirty="0" err="1"/>
              <a:t>penting</a:t>
            </a:r>
            <a:r>
              <a:rPr lang="en-US" dirty="0"/>
              <a:t> </a:t>
            </a:r>
            <a:r>
              <a:rPr lang="en-US" dirty="0" err="1"/>
              <a:t>untuk</a:t>
            </a:r>
            <a:r>
              <a:rPr lang="en-US" dirty="0"/>
              <a:t> </a:t>
            </a:r>
            <a:r>
              <a:rPr lang="en-US" dirty="0" err="1"/>
              <a:t>mempertahankan</a:t>
            </a:r>
            <a:r>
              <a:rPr lang="en-US" dirty="0"/>
              <a:t> </a:t>
            </a:r>
            <a:r>
              <a:rPr lang="en-US" dirty="0" err="1"/>
              <a:t>kelestarian</a:t>
            </a:r>
            <a:r>
              <a:rPr lang="en-US" dirty="0"/>
              <a:t> </a:t>
            </a:r>
            <a:r>
              <a:rPr lang="en-US" dirty="0" err="1"/>
              <a:t>fungsi</a:t>
            </a:r>
            <a:r>
              <a:rPr lang="en-US" dirty="0"/>
              <a:t> </a:t>
            </a:r>
            <a:r>
              <a:rPr lang="en-US" dirty="0" err="1"/>
              <a:t>sungai</a:t>
            </a:r>
            <a:r>
              <a:rPr lang="en-US" dirty="0"/>
              <a:t>.  </a:t>
            </a:r>
            <a:endParaRPr lang="id-ID" dirty="0"/>
          </a:p>
          <a:p>
            <a:pPr lvl="0" algn="just"/>
            <a:r>
              <a:rPr lang="en-US" dirty="0"/>
              <a:t>Kawasan </a:t>
            </a:r>
            <a:r>
              <a:rPr lang="en-US" dirty="0" err="1"/>
              <a:t>sekitar</a:t>
            </a:r>
            <a:r>
              <a:rPr lang="en-US" dirty="0"/>
              <a:t> </a:t>
            </a:r>
            <a:r>
              <a:rPr lang="en-US" dirty="0" err="1"/>
              <a:t>Danau</a:t>
            </a:r>
            <a:r>
              <a:rPr lang="en-US" dirty="0"/>
              <a:t>/</a:t>
            </a:r>
            <a:r>
              <a:rPr lang="en-US" dirty="0" err="1"/>
              <a:t>Waduk</a:t>
            </a:r>
            <a:r>
              <a:rPr lang="en-US" dirty="0"/>
              <a:t> </a:t>
            </a:r>
            <a:r>
              <a:rPr lang="en-US" dirty="0" err="1"/>
              <a:t>adalah</a:t>
            </a:r>
            <a:r>
              <a:rPr lang="en-US" dirty="0"/>
              <a:t> </a:t>
            </a:r>
            <a:r>
              <a:rPr lang="en-US" dirty="0" err="1"/>
              <a:t>kawasan</a:t>
            </a:r>
            <a:r>
              <a:rPr lang="en-US" dirty="0"/>
              <a:t> </a:t>
            </a:r>
            <a:r>
              <a:rPr lang="en-US" dirty="0" err="1"/>
              <a:t>tertentu</a:t>
            </a:r>
            <a:r>
              <a:rPr lang="en-US" dirty="0"/>
              <a:t> </a:t>
            </a:r>
            <a:r>
              <a:rPr lang="en-US" dirty="0" err="1"/>
              <a:t>disekeliling</a:t>
            </a:r>
            <a:r>
              <a:rPr lang="en-US" dirty="0"/>
              <a:t> </a:t>
            </a:r>
            <a:r>
              <a:rPr lang="en-US" dirty="0" err="1"/>
              <a:t>danau</a:t>
            </a:r>
            <a:r>
              <a:rPr lang="en-US" dirty="0"/>
              <a:t>/</a:t>
            </a:r>
            <a:r>
              <a:rPr lang="en-US" dirty="0" err="1"/>
              <a:t>waduk</a:t>
            </a:r>
            <a:r>
              <a:rPr lang="en-US" dirty="0"/>
              <a:t> yang </a:t>
            </a:r>
            <a:r>
              <a:rPr lang="en-US" dirty="0" err="1"/>
              <a:t>mempunyai</a:t>
            </a:r>
            <a:r>
              <a:rPr lang="en-US" dirty="0"/>
              <a:t> </a:t>
            </a:r>
            <a:r>
              <a:rPr lang="en-US" dirty="0" err="1"/>
              <a:t>manfaat</a:t>
            </a:r>
            <a:r>
              <a:rPr lang="en-US" dirty="0"/>
              <a:t> </a:t>
            </a:r>
            <a:r>
              <a:rPr lang="en-US" dirty="0" err="1"/>
              <a:t>penting</a:t>
            </a:r>
            <a:r>
              <a:rPr lang="en-US" dirty="0"/>
              <a:t> </a:t>
            </a:r>
            <a:r>
              <a:rPr lang="en-US" dirty="0" err="1"/>
              <a:t>untuk</a:t>
            </a:r>
            <a:r>
              <a:rPr lang="en-US" dirty="0"/>
              <a:t> </a:t>
            </a:r>
            <a:r>
              <a:rPr lang="en-US" dirty="0" err="1"/>
              <a:t>mempertahankan</a:t>
            </a:r>
            <a:r>
              <a:rPr lang="en-US" dirty="0"/>
              <a:t> </a:t>
            </a:r>
            <a:r>
              <a:rPr lang="en-US" dirty="0" err="1"/>
              <a:t>kelestarian</a:t>
            </a:r>
            <a:r>
              <a:rPr lang="en-US" dirty="0"/>
              <a:t> </a:t>
            </a:r>
            <a:r>
              <a:rPr lang="en-US" dirty="0" err="1"/>
              <a:t>fungsi</a:t>
            </a:r>
            <a:r>
              <a:rPr lang="en-US" dirty="0"/>
              <a:t> </a:t>
            </a:r>
            <a:r>
              <a:rPr lang="en-US" dirty="0" err="1"/>
              <a:t>sungai</a:t>
            </a:r>
            <a:r>
              <a:rPr lang="en-US" dirty="0"/>
              <a:t>. </a:t>
            </a:r>
            <a:endParaRPr lang="id-ID" dirty="0"/>
          </a:p>
        </p:txBody>
      </p:sp>
    </p:spTree>
    <p:extLst>
      <p:ext uri="{BB962C8B-B14F-4D97-AF65-F5344CB8AC3E}">
        <p14:creationId xmlns:p14="http://schemas.microsoft.com/office/powerpoint/2010/main" val="703719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CA6E4-E999-4531-942F-F85EC1FC2194}"/>
              </a:ext>
            </a:extLst>
          </p:cNvPr>
          <p:cNvSpPr>
            <a:spLocks noGrp="1"/>
          </p:cNvSpPr>
          <p:nvPr>
            <p:ph idx="1"/>
          </p:nvPr>
        </p:nvSpPr>
        <p:spPr>
          <a:xfrm>
            <a:off x="838200" y="419100"/>
            <a:ext cx="10515600" cy="6057900"/>
          </a:xfrm>
        </p:spPr>
        <p:txBody>
          <a:bodyPr>
            <a:normAutofit fontScale="92500"/>
          </a:bodyPr>
          <a:lstStyle/>
          <a:p>
            <a:pPr lvl="0" algn="just"/>
            <a:r>
              <a:rPr lang="en-US" dirty="0"/>
              <a:t>Kawasan </a:t>
            </a:r>
            <a:r>
              <a:rPr lang="en-US" dirty="0" err="1"/>
              <a:t>sekitar</a:t>
            </a:r>
            <a:r>
              <a:rPr lang="en-US" dirty="0"/>
              <a:t> </a:t>
            </a:r>
            <a:r>
              <a:rPr lang="en-US" dirty="0" err="1"/>
              <a:t>mata</a:t>
            </a:r>
            <a:r>
              <a:rPr lang="en-US" dirty="0"/>
              <a:t> air </a:t>
            </a:r>
            <a:r>
              <a:rPr lang="en-US" dirty="0" err="1"/>
              <a:t>adalah</a:t>
            </a:r>
            <a:r>
              <a:rPr lang="en-US" dirty="0"/>
              <a:t> </a:t>
            </a:r>
            <a:r>
              <a:rPr lang="en-US" dirty="0" err="1"/>
              <a:t>kawasan</a:t>
            </a:r>
            <a:r>
              <a:rPr lang="en-US" dirty="0"/>
              <a:t> </a:t>
            </a:r>
            <a:r>
              <a:rPr lang="en-US" dirty="0" err="1"/>
              <a:t>disekeliling</a:t>
            </a:r>
            <a:r>
              <a:rPr lang="en-US" dirty="0"/>
              <a:t> </a:t>
            </a:r>
            <a:r>
              <a:rPr lang="en-US" dirty="0" err="1"/>
              <a:t>mata</a:t>
            </a:r>
            <a:r>
              <a:rPr lang="en-US" dirty="0"/>
              <a:t> air yang </a:t>
            </a:r>
            <a:r>
              <a:rPr lang="en-US" dirty="0" err="1"/>
              <a:t>mempunyai</a:t>
            </a:r>
            <a:r>
              <a:rPr lang="en-US" dirty="0"/>
              <a:t> </a:t>
            </a:r>
            <a:r>
              <a:rPr lang="en-US" dirty="0" err="1"/>
              <a:t>manfaat</a:t>
            </a:r>
            <a:r>
              <a:rPr lang="en-US" dirty="0"/>
              <a:t> </a:t>
            </a:r>
            <a:r>
              <a:rPr lang="en-US" dirty="0" err="1"/>
              <a:t>penting</a:t>
            </a:r>
            <a:r>
              <a:rPr lang="en-US" dirty="0"/>
              <a:t> </a:t>
            </a:r>
            <a:r>
              <a:rPr lang="en-US" dirty="0" err="1"/>
              <a:t>untuk</a:t>
            </a:r>
            <a:r>
              <a:rPr lang="en-US" dirty="0"/>
              <a:t> </a:t>
            </a:r>
            <a:r>
              <a:rPr lang="en-US" dirty="0" err="1"/>
              <a:t>mempertahankan</a:t>
            </a:r>
            <a:r>
              <a:rPr lang="en-US" dirty="0"/>
              <a:t> </a:t>
            </a:r>
            <a:r>
              <a:rPr lang="en-US" dirty="0" err="1"/>
              <a:t>fungsi</a:t>
            </a:r>
            <a:r>
              <a:rPr lang="en-US" dirty="0"/>
              <a:t> </a:t>
            </a:r>
            <a:r>
              <a:rPr lang="en-US" dirty="0" err="1"/>
              <a:t>mata</a:t>
            </a:r>
            <a:r>
              <a:rPr lang="en-US" dirty="0"/>
              <a:t> air. </a:t>
            </a:r>
            <a:endParaRPr lang="id-ID" dirty="0"/>
          </a:p>
          <a:p>
            <a:pPr algn="just"/>
            <a:r>
              <a:rPr lang="en-US" dirty="0"/>
              <a:t>Kawasan </a:t>
            </a:r>
            <a:r>
              <a:rPr lang="en-US" dirty="0" err="1"/>
              <a:t>Suaka</a:t>
            </a:r>
            <a:r>
              <a:rPr lang="en-US" dirty="0"/>
              <a:t> </a:t>
            </a:r>
            <a:r>
              <a:rPr lang="en-US" dirty="0" err="1"/>
              <a:t>Alam</a:t>
            </a:r>
            <a:r>
              <a:rPr lang="en-US" dirty="0"/>
              <a:t> </a:t>
            </a:r>
            <a:r>
              <a:rPr lang="en-US" dirty="0" err="1"/>
              <a:t>adalah</a:t>
            </a:r>
            <a:r>
              <a:rPr lang="en-US" dirty="0"/>
              <a:t> </a:t>
            </a:r>
            <a:r>
              <a:rPr lang="en-US" dirty="0" err="1"/>
              <a:t>kawasan</a:t>
            </a:r>
            <a:r>
              <a:rPr lang="en-US" dirty="0"/>
              <a:t> </a:t>
            </a:r>
            <a:r>
              <a:rPr lang="en-US" dirty="0" err="1"/>
              <a:t>dengan</a:t>
            </a:r>
            <a:r>
              <a:rPr lang="en-US" dirty="0"/>
              <a:t> </a:t>
            </a:r>
            <a:r>
              <a:rPr lang="en-US" dirty="0" err="1"/>
              <a:t>ciri</a:t>
            </a:r>
            <a:r>
              <a:rPr lang="en-US" dirty="0"/>
              <a:t> </a:t>
            </a:r>
            <a:r>
              <a:rPr lang="en-US" dirty="0" err="1"/>
              <a:t>khas</a:t>
            </a:r>
            <a:r>
              <a:rPr lang="en-US" dirty="0"/>
              <a:t> </a:t>
            </a:r>
            <a:r>
              <a:rPr lang="en-US" dirty="0" err="1"/>
              <a:t>tertentu</a:t>
            </a:r>
            <a:r>
              <a:rPr lang="en-US" dirty="0"/>
              <a:t> </a:t>
            </a:r>
            <a:r>
              <a:rPr lang="en-US" dirty="0" err="1"/>
              <a:t>baik</a:t>
            </a:r>
            <a:r>
              <a:rPr lang="en-US" dirty="0"/>
              <a:t> di </a:t>
            </a:r>
            <a:r>
              <a:rPr lang="en-US" dirty="0" err="1"/>
              <a:t>darat</a:t>
            </a:r>
            <a:r>
              <a:rPr lang="en-US" dirty="0"/>
              <a:t> </a:t>
            </a:r>
            <a:r>
              <a:rPr lang="en-US" dirty="0" err="1"/>
              <a:t>maupun</a:t>
            </a:r>
            <a:r>
              <a:rPr lang="en-US" dirty="0"/>
              <a:t> di </a:t>
            </a:r>
            <a:r>
              <a:rPr lang="en-US" dirty="0" err="1"/>
              <a:t>perairan</a:t>
            </a:r>
            <a:r>
              <a:rPr lang="en-US" dirty="0"/>
              <a:t>  yang </a:t>
            </a:r>
            <a:r>
              <a:rPr lang="en-US" dirty="0" err="1"/>
              <a:t>mempunyai</a:t>
            </a:r>
            <a:r>
              <a:rPr lang="en-US" dirty="0"/>
              <a:t> </a:t>
            </a:r>
            <a:r>
              <a:rPr lang="en-US" dirty="0" err="1"/>
              <a:t>fungsi</a:t>
            </a:r>
            <a:r>
              <a:rPr lang="en-US" dirty="0"/>
              <a:t> </a:t>
            </a:r>
            <a:r>
              <a:rPr lang="en-US" dirty="0" err="1"/>
              <a:t>pokok</a:t>
            </a:r>
            <a:r>
              <a:rPr lang="en-US" dirty="0"/>
              <a:t> </a:t>
            </a:r>
            <a:r>
              <a:rPr lang="en-US" dirty="0" err="1"/>
              <a:t>sebagai</a:t>
            </a:r>
            <a:r>
              <a:rPr lang="en-US" dirty="0"/>
              <a:t> </a:t>
            </a:r>
            <a:r>
              <a:rPr lang="en-US" dirty="0" err="1"/>
              <a:t>kawasan</a:t>
            </a:r>
            <a:r>
              <a:rPr lang="en-US" dirty="0"/>
              <a:t> </a:t>
            </a:r>
            <a:r>
              <a:rPr lang="en-US" dirty="0" err="1"/>
              <a:t>pengawetan</a:t>
            </a:r>
            <a:r>
              <a:rPr lang="en-US" dirty="0"/>
              <a:t> </a:t>
            </a:r>
            <a:r>
              <a:rPr lang="en-US" dirty="0" err="1"/>
              <a:t>peragaman</a:t>
            </a:r>
            <a:r>
              <a:rPr lang="en-US" dirty="0"/>
              <a:t> </a:t>
            </a:r>
            <a:r>
              <a:rPr lang="en-US" dirty="0" err="1"/>
              <a:t>jenis</a:t>
            </a:r>
            <a:r>
              <a:rPr lang="en-US" dirty="0"/>
              <a:t> </a:t>
            </a:r>
            <a:r>
              <a:rPr lang="en-US" dirty="0" err="1"/>
              <a:t>tumbuhan</a:t>
            </a:r>
            <a:r>
              <a:rPr lang="en-US" dirty="0"/>
              <a:t> dan </a:t>
            </a:r>
            <a:r>
              <a:rPr lang="en-US" dirty="0" err="1"/>
              <a:t>satwa</a:t>
            </a:r>
            <a:r>
              <a:rPr lang="en-US" dirty="0"/>
              <a:t> </a:t>
            </a:r>
            <a:r>
              <a:rPr lang="en-US" dirty="0" err="1"/>
              <a:t>beserta</a:t>
            </a:r>
            <a:r>
              <a:rPr lang="en-US" dirty="0"/>
              <a:t> </a:t>
            </a:r>
            <a:r>
              <a:rPr lang="en-US" dirty="0" err="1"/>
              <a:t>ekosistemnya</a:t>
            </a:r>
            <a:r>
              <a:rPr lang="en-US" dirty="0"/>
              <a:t>.</a:t>
            </a:r>
            <a:endParaRPr lang="id-ID" dirty="0"/>
          </a:p>
          <a:p>
            <a:pPr lvl="0" algn="just"/>
            <a:r>
              <a:rPr lang="en-US" dirty="0"/>
              <a:t>Kawasan </a:t>
            </a:r>
            <a:r>
              <a:rPr lang="en-US" dirty="0" err="1"/>
              <a:t>suaka</a:t>
            </a:r>
            <a:r>
              <a:rPr lang="en-US" dirty="0"/>
              <a:t> </a:t>
            </a:r>
            <a:r>
              <a:rPr lang="en-US" dirty="0" err="1"/>
              <a:t>alam</a:t>
            </a:r>
            <a:r>
              <a:rPr lang="en-US" dirty="0"/>
              <a:t> </a:t>
            </a:r>
            <a:r>
              <a:rPr lang="en-US" dirty="0" err="1"/>
              <a:t>Laut</a:t>
            </a:r>
            <a:r>
              <a:rPr lang="en-US" dirty="0"/>
              <a:t> dan </a:t>
            </a:r>
            <a:r>
              <a:rPr lang="en-US" dirty="0" err="1"/>
              <a:t>Perairan</a:t>
            </a:r>
            <a:r>
              <a:rPr lang="en-US" dirty="0"/>
              <a:t> </a:t>
            </a:r>
            <a:r>
              <a:rPr lang="en-US" dirty="0" err="1"/>
              <a:t>lainya</a:t>
            </a:r>
            <a:r>
              <a:rPr lang="en-US" dirty="0"/>
              <a:t> </a:t>
            </a:r>
            <a:r>
              <a:rPr lang="en-US" dirty="0" err="1"/>
              <a:t>adalah</a:t>
            </a:r>
            <a:r>
              <a:rPr lang="en-US" dirty="0"/>
              <a:t> </a:t>
            </a:r>
            <a:r>
              <a:rPr lang="en-US" dirty="0" err="1"/>
              <a:t>daerah</a:t>
            </a:r>
            <a:r>
              <a:rPr lang="en-US" dirty="0"/>
              <a:t> yang </a:t>
            </a:r>
            <a:r>
              <a:rPr lang="en-US" dirty="0" err="1"/>
              <a:t>mewakili</a:t>
            </a:r>
            <a:r>
              <a:rPr lang="en-US" dirty="0"/>
              <a:t> </a:t>
            </a:r>
            <a:r>
              <a:rPr lang="en-US" dirty="0" err="1"/>
              <a:t>ekosistem</a:t>
            </a:r>
            <a:r>
              <a:rPr lang="en-US" dirty="0"/>
              <a:t> </a:t>
            </a:r>
            <a:r>
              <a:rPr lang="en-US" dirty="0" err="1"/>
              <a:t>khas</a:t>
            </a:r>
            <a:r>
              <a:rPr lang="en-US" dirty="0"/>
              <a:t> di </a:t>
            </a:r>
            <a:r>
              <a:rPr lang="en-US" dirty="0" err="1"/>
              <a:t>lautan</a:t>
            </a:r>
            <a:r>
              <a:rPr lang="en-US" dirty="0"/>
              <a:t> </a:t>
            </a:r>
            <a:r>
              <a:rPr lang="en-US" dirty="0" err="1"/>
              <a:t>maupun</a:t>
            </a:r>
            <a:r>
              <a:rPr lang="en-US" dirty="0"/>
              <a:t> </a:t>
            </a:r>
            <a:r>
              <a:rPr lang="en-US" dirty="0" err="1"/>
              <a:t>perairan</a:t>
            </a:r>
            <a:r>
              <a:rPr lang="en-US" dirty="0"/>
              <a:t> </a:t>
            </a:r>
            <a:r>
              <a:rPr lang="en-US" dirty="0" err="1"/>
              <a:t>lainya</a:t>
            </a:r>
            <a:r>
              <a:rPr lang="en-US" dirty="0"/>
              <a:t>, yang </a:t>
            </a:r>
            <a:r>
              <a:rPr lang="en-US" dirty="0" err="1"/>
              <a:t>merupakan</a:t>
            </a:r>
            <a:r>
              <a:rPr lang="en-US" dirty="0"/>
              <a:t> habitat </a:t>
            </a:r>
            <a:r>
              <a:rPr lang="en-US" dirty="0" err="1"/>
              <a:t>alami</a:t>
            </a:r>
            <a:r>
              <a:rPr lang="en-US" dirty="0"/>
              <a:t> yang </a:t>
            </a:r>
            <a:r>
              <a:rPr lang="en-US" dirty="0" err="1"/>
              <a:t>memberikan</a:t>
            </a:r>
            <a:r>
              <a:rPr lang="en-US" dirty="0"/>
              <a:t> </a:t>
            </a:r>
            <a:r>
              <a:rPr lang="en-US" dirty="0" err="1"/>
              <a:t>tempat</a:t>
            </a:r>
            <a:r>
              <a:rPr lang="en-US" dirty="0"/>
              <a:t> </a:t>
            </a:r>
            <a:r>
              <a:rPr lang="en-US" dirty="0" err="1"/>
              <a:t>maupun</a:t>
            </a:r>
            <a:r>
              <a:rPr lang="en-US" dirty="0"/>
              <a:t> </a:t>
            </a:r>
            <a:r>
              <a:rPr lang="en-US" dirty="0" err="1"/>
              <a:t>perlindungan</a:t>
            </a:r>
            <a:r>
              <a:rPr lang="en-US" dirty="0"/>
              <a:t> </a:t>
            </a:r>
            <a:r>
              <a:rPr lang="en-US" dirty="0" err="1"/>
              <a:t>bagi</a:t>
            </a:r>
            <a:r>
              <a:rPr lang="en-US" dirty="0"/>
              <a:t> </a:t>
            </a:r>
            <a:r>
              <a:rPr lang="en-US" dirty="0" err="1"/>
              <a:t>perkembangan</a:t>
            </a:r>
            <a:r>
              <a:rPr lang="en-US" dirty="0"/>
              <a:t> </a:t>
            </a:r>
            <a:r>
              <a:rPr lang="en-US" dirty="0" err="1"/>
              <a:t>keanekaragaman</a:t>
            </a:r>
            <a:r>
              <a:rPr lang="en-US" dirty="0"/>
              <a:t> </a:t>
            </a:r>
            <a:r>
              <a:rPr lang="en-US" dirty="0" err="1"/>
              <a:t>tumbuhan</a:t>
            </a:r>
            <a:r>
              <a:rPr lang="en-US" dirty="0"/>
              <a:t> dan </a:t>
            </a:r>
            <a:r>
              <a:rPr lang="en-US" dirty="0" err="1"/>
              <a:t>satwa</a:t>
            </a:r>
            <a:r>
              <a:rPr lang="en-US" dirty="0"/>
              <a:t> yang </a:t>
            </a:r>
            <a:r>
              <a:rPr lang="en-US" dirty="0" err="1"/>
              <a:t>ada</a:t>
            </a:r>
            <a:r>
              <a:rPr lang="en-US" dirty="0"/>
              <a:t>. </a:t>
            </a:r>
            <a:endParaRPr lang="id-ID" dirty="0"/>
          </a:p>
          <a:p>
            <a:pPr lvl="0" algn="just"/>
            <a:r>
              <a:rPr lang="en-US" dirty="0"/>
              <a:t>Kawasan Pantai </a:t>
            </a:r>
            <a:r>
              <a:rPr lang="en-US" dirty="0" err="1"/>
              <a:t>berhutan</a:t>
            </a:r>
            <a:r>
              <a:rPr lang="en-US" dirty="0"/>
              <a:t> </a:t>
            </a:r>
            <a:r>
              <a:rPr lang="en-US" dirty="0" err="1"/>
              <a:t>Bakau</a:t>
            </a:r>
            <a:r>
              <a:rPr lang="en-US" dirty="0"/>
              <a:t>  </a:t>
            </a:r>
            <a:r>
              <a:rPr lang="en-US" dirty="0" err="1"/>
              <a:t>adalah</a:t>
            </a:r>
            <a:r>
              <a:rPr lang="en-US" dirty="0"/>
              <a:t> </a:t>
            </a:r>
            <a:r>
              <a:rPr lang="en-US" dirty="0" err="1"/>
              <a:t>kawasan</a:t>
            </a:r>
            <a:r>
              <a:rPr lang="en-US" dirty="0"/>
              <a:t> </a:t>
            </a:r>
            <a:r>
              <a:rPr lang="en-US" dirty="0" err="1"/>
              <a:t>pesisir</a:t>
            </a:r>
            <a:r>
              <a:rPr lang="en-US" dirty="0"/>
              <a:t> </a:t>
            </a:r>
            <a:r>
              <a:rPr lang="en-US" dirty="0" err="1"/>
              <a:t>laut</a:t>
            </a:r>
            <a:r>
              <a:rPr lang="en-US" dirty="0"/>
              <a:t> yang </a:t>
            </a:r>
            <a:r>
              <a:rPr lang="en-US" dirty="0" err="1"/>
              <a:t>merupakan</a:t>
            </a:r>
            <a:r>
              <a:rPr lang="en-US" dirty="0"/>
              <a:t> habitat </a:t>
            </a:r>
            <a:r>
              <a:rPr lang="en-US" dirty="0" err="1"/>
              <a:t>alami</a:t>
            </a:r>
            <a:r>
              <a:rPr lang="en-US" dirty="0"/>
              <a:t> </a:t>
            </a:r>
            <a:r>
              <a:rPr lang="en-US" dirty="0" err="1"/>
              <a:t>hutan</a:t>
            </a:r>
            <a:r>
              <a:rPr lang="en-US" dirty="0"/>
              <a:t> </a:t>
            </a:r>
            <a:r>
              <a:rPr lang="en-US" dirty="0" err="1"/>
              <a:t>bakau</a:t>
            </a:r>
            <a:r>
              <a:rPr lang="en-US" dirty="0"/>
              <a:t> (mangrove) yang </a:t>
            </a:r>
            <a:r>
              <a:rPr lang="en-US" dirty="0" err="1"/>
              <a:t>berfungsi</a:t>
            </a:r>
            <a:r>
              <a:rPr lang="en-US" dirty="0"/>
              <a:t> </a:t>
            </a:r>
            <a:r>
              <a:rPr lang="en-US" dirty="0" err="1"/>
              <a:t>memberi</a:t>
            </a:r>
            <a:r>
              <a:rPr lang="en-US" dirty="0"/>
              <a:t> </a:t>
            </a:r>
            <a:r>
              <a:rPr lang="en-US" dirty="0" err="1"/>
              <a:t>perlindungan</a:t>
            </a:r>
            <a:r>
              <a:rPr lang="en-US" dirty="0"/>
              <a:t> </a:t>
            </a:r>
            <a:r>
              <a:rPr lang="en-US" dirty="0" err="1"/>
              <a:t>kepada</a:t>
            </a:r>
            <a:r>
              <a:rPr lang="en-US" dirty="0"/>
              <a:t> </a:t>
            </a:r>
            <a:r>
              <a:rPr lang="en-US" dirty="0" err="1"/>
              <a:t>perikehidupan</a:t>
            </a:r>
            <a:r>
              <a:rPr lang="en-US" dirty="0"/>
              <a:t> </a:t>
            </a:r>
            <a:r>
              <a:rPr lang="en-US" dirty="0" err="1"/>
              <a:t>pantai</a:t>
            </a:r>
            <a:r>
              <a:rPr lang="en-US" dirty="0"/>
              <a:t> dan </a:t>
            </a:r>
            <a:r>
              <a:rPr lang="en-US" dirty="0" err="1"/>
              <a:t>lautan</a:t>
            </a:r>
            <a:r>
              <a:rPr lang="en-US" dirty="0"/>
              <a:t>. </a:t>
            </a:r>
            <a:endParaRPr lang="id-ID" dirty="0"/>
          </a:p>
          <a:p>
            <a:pPr algn="just"/>
            <a:r>
              <a:rPr lang="en-US" dirty="0"/>
              <a:t>Taman Nasional </a:t>
            </a:r>
            <a:r>
              <a:rPr lang="en-US" dirty="0" err="1"/>
              <a:t>adalah</a:t>
            </a:r>
            <a:r>
              <a:rPr lang="en-US" dirty="0"/>
              <a:t> </a:t>
            </a:r>
            <a:r>
              <a:rPr lang="en-US" dirty="0" err="1"/>
              <a:t>kawasan</a:t>
            </a:r>
            <a:r>
              <a:rPr lang="en-US" dirty="0"/>
              <a:t> </a:t>
            </a:r>
            <a:r>
              <a:rPr lang="en-US" dirty="0" err="1"/>
              <a:t>pelestarian</a:t>
            </a:r>
            <a:r>
              <a:rPr lang="en-US" dirty="0"/>
              <a:t> </a:t>
            </a:r>
            <a:r>
              <a:rPr lang="en-US" dirty="0" err="1"/>
              <a:t>alam</a:t>
            </a:r>
            <a:r>
              <a:rPr lang="en-US" dirty="0"/>
              <a:t> yang </a:t>
            </a:r>
            <a:r>
              <a:rPr lang="en-US" dirty="0" err="1"/>
              <a:t>dikelola</a:t>
            </a:r>
            <a:r>
              <a:rPr lang="en-US" dirty="0"/>
              <a:t> </a:t>
            </a:r>
            <a:r>
              <a:rPr lang="en-US" dirty="0" err="1"/>
              <a:t>dengan</a:t>
            </a:r>
            <a:r>
              <a:rPr lang="en-US" dirty="0"/>
              <a:t> </a:t>
            </a:r>
            <a:r>
              <a:rPr lang="en-US" dirty="0" err="1"/>
              <a:t>sistem</a:t>
            </a:r>
            <a:r>
              <a:rPr lang="en-US" dirty="0"/>
              <a:t> </a:t>
            </a:r>
            <a:r>
              <a:rPr lang="en-US" dirty="0" err="1"/>
              <a:t>zonasi</a:t>
            </a:r>
            <a:r>
              <a:rPr lang="en-US" dirty="0"/>
              <a:t> yang </a:t>
            </a:r>
            <a:r>
              <a:rPr lang="en-US" dirty="0" err="1"/>
              <a:t>dimanfaatkan</a:t>
            </a:r>
            <a:r>
              <a:rPr lang="en-US" dirty="0"/>
              <a:t> </a:t>
            </a:r>
            <a:r>
              <a:rPr lang="en-US" dirty="0" err="1"/>
              <a:t>untuk</a:t>
            </a:r>
            <a:r>
              <a:rPr lang="en-US" dirty="0"/>
              <a:t> </a:t>
            </a:r>
            <a:r>
              <a:rPr lang="en-US" dirty="0" err="1"/>
              <a:t>tujuan</a:t>
            </a:r>
            <a:r>
              <a:rPr lang="en-US" dirty="0"/>
              <a:t> </a:t>
            </a:r>
            <a:r>
              <a:rPr lang="en-US" dirty="0" err="1"/>
              <a:t>pengembangan</a:t>
            </a:r>
            <a:r>
              <a:rPr lang="en-US" dirty="0"/>
              <a:t> </a:t>
            </a:r>
            <a:r>
              <a:rPr lang="en-US" dirty="0" err="1"/>
              <a:t>ilmu</a:t>
            </a:r>
            <a:r>
              <a:rPr lang="en-US" dirty="0"/>
              <a:t> </a:t>
            </a:r>
            <a:r>
              <a:rPr lang="en-US" dirty="0" err="1"/>
              <a:t>pengetahuan</a:t>
            </a:r>
            <a:r>
              <a:rPr lang="en-US" dirty="0"/>
              <a:t>, </a:t>
            </a:r>
            <a:r>
              <a:rPr lang="en-US" dirty="0" err="1"/>
              <a:t>pendidikan</a:t>
            </a:r>
            <a:r>
              <a:rPr lang="en-US" dirty="0"/>
              <a:t>, </a:t>
            </a:r>
            <a:r>
              <a:rPr lang="en-US" dirty="0" err="1"/>
              <a:t>pariwisata</a:t>
            </a:r>
            <a:r>
              <a:rPr lang="en-US" dirty="0"/>
              <a:t> dan </a:t>
            </a:r>
            <a:r>
              <a:rPr lang="en-US" dirty="0" err="1"/>
              <a:t>rekreasi</a:t>
            </a:r>
            <a:endParaRPr lang="id-ID" dirty="0"/>
          </a:p>
        </p:txBody>
      </p:sp>
    </p:spTree>
    <p:extLst>
      <p:ext uri="{BB962C8B-B14F-4D97-AF65-F5344CB8AC3E}">
        <p14:creationId xmlns:p14="http://schemas.microsoft.com/office/powerpoint/2010/main" val="2193854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E3D089-2240-4D27-B865-9A8503954644}"/>
              </a:ext>
            </a:extLst>
          </p:cNvPr>
          <p:cNvSpPr>
            <a:spLocks noGrp="1"/>
          </p:cNvSpPr>
          <p:nvPr>
            <p:ph idx="1"/>
          </p:nvPr>
        </p:nvSpPr>
        <p:spPr>
          <a:xfrm>
            <a:off x="838200" y="533400"/>
            <a:ext cx="10515600" cy="5924550"/>
          </a:xfrm>
        </p:spPr>
        <p:txBody>
          <a:bodyPr>
            <a:normAutofit/>
          </a:bodyPr>
          <a:lstStyle/>
          <a:p>
            <a:pPr lvl="0" algn="just"/>
            <a:r>
              <a:rPr lang="en-US" dirty="0"/>
              <a:t>Taman </a:t>
            </a:r>
            <a:r>
              <a:rPr lang="en-US" dirty="0" err="1"/>
              <a:t>Hutan</a:t>
            </a:r>
            <a:r>
              <a:rPr lang="en-US" dirty="0"/>
              <a:t> Raya </a:t>
            </a:r>
            <a:r>
              <a:rPr lang="en-US" dirty="0" err="1"/>
              <a:t>adalah</a:t>
            </a:r>
            <a:r>
              <a:rPr lang="en-US" dirty="0"/>
              <a:t> </a:t>
            </a:r>
            <a:r>
              <a:rPr lang="en-US" dirty="0" err="1"/>
              <a:t>kawasan</a:t>
            </a:r>
            <a:r>
              <a:rPr lang="en-US" dirty="0"/>
              <a:t> </a:t>
            </a:r>
            <a:r>
              <a:rPr lang="en-US" dirty="0" err="1"/>
              <a:t>pelestarian</a:t>
            </a:r>
            <a:r>
              <a:rPr lang="en-US" dirty="0"/>
              <a:t> yang </a:t>
            </a:r>
            <a:r>
              <a:rPr lang="en-US" dirty="0" err="1"/>
              <a:t>terutama</a:t>
            </a:r>
            <a:r>
              <a:rPr lang="en-US" dirty="0"/>
              <a:t> </a:t>
            </a:r>
            <a:r>
              <a:rPr lang="en-US" dirty="0" err="1"/>
              <a:t>dimanfaatkan</a:t>
            </a:r>
            <a:r>
              <a:rPr lang="en-US" dirty="0"/>
              <a:t> </a:t>
            </a:r>
            <a:r>
              <a:rPr lang="en-US" dirty="0" err="1"/>
              <a:t>untuk</a:t>
            </a:r>
            <a:r>
              <a:rPr lang="en-US" dirty="0"/>
              <a:t> </a:t>
            </a:r>
            <a:r>
              <a:rPr lang="en-US" dirty="0" err="1"/>
              <a:t>tujuan</a:t>
            </a:r>
            <a:r>
              <a:rPr lang="en-US" dirty="0"/>
              <a:t> </a:t>
            </a:r>
            <a:r>
              <a:rPr lang="en-US" dirty="0" err="1"/>
              <a:t>koleksi</a:t>
            </a:r>
            <a:r>
              <a:rPr lang="en-US" dirty="0"/>
              <a:t> </a:t>
            </a:r>
            <a:r>
              <a:rPr lang="en-US" dirty="0" err="1"/>
              <a:t>tumbuhan</a:t>
            </a:r>
            <a:r>
              <a:rPr lang="en-US" dirty="0"/>
              <a:t> dan/</a:t>
            </a:r>
            <a:r>
              <a:rPr lang="en-US" dirty="0" err="1"/>
              <a:t>atau</a:t>
            </a:r>
            <a:r>
              <a:rPr lang="en-US" dirty="0"/>
              <a:t> </a:t>
            </a:r>
            <a:r>
              <a:rPr lang="en-US" dirty="0" err="1"/>
              <a:t>bukan</a:t>
            </a:r>
            <a:r>
              <a:rPr lang="en-US" dirty="0"/>
              <a:t> </a:t>
            </a:r>
            <a:r>
              <a:rPr lang="en-US" dirty="0" err="1"/>
              <a:t>asli</a:t>
            </a:r>
            <a:r>
              <a:rPr lang="en-US" dirty="0"/>
              <a:t>, </a:t>
            </a:r>
            <a:r>
              <a:rPr lang="en-US" dirty="0" err="1"/>
              <a:t>pengembangan</a:t>
            </a:r>
            <a:r>
              <a:rPr lang="en-US" dirty="0"/>
              <a:t> </a:t>
            </a:r>
            <a:r>
              <a:rPr lang="en-US" dirty="0" err="1"/>
              <a:t>ilmu</a:t>
            </a:r>
            <a:r>
              <a:rPr lang="en-US" dirty="0"/>
              <a:t> </a:t>
            </a:r>
            <a:r>
              <a:rPr lang="en-US" dirty="0" err="1"/>
              <a:t>pengetahuan</a:t>
            </a:r>
            <a:r>
              <a:rPr lang="en-US" dirty="0"/>
              <a:t>, </a:t>
            </a:r>
            <a:r>
              <a:rPr lang="en-US" dirty="0" err="1"/>
              <a:t>pendidikan</a:t>
            </a:r>
            <a:r>
              <a:rPr lang="en-US" dirty="0"/>
              <a:t> dan </a:t>
            </a:r>
            <a:r>
              <a:rPr lang="en-US" dirty="0" err="1"/>
              <a:t>latihan</a:t>
            </a:r>
            <a:r>
              <a:rPr lang="en-US" dirty="0"/>
              <a:t>, </a:t>
            </a:r>
            <a:r>
              <a:rPr lang="en-US" dirty="0" err="1"/>
              <a:t>budaya</a:t>
            </a:r>
            <a:r>
              <a:rPr lang="en-US" dirty="0"/>
              <a:t>, </a:t>
            </a:r>
            <a:r>
              <a:rPr lang="en-US" dirty="0" err="1"/>
              <a:t>pariwisata</a:t>
            </a:r>
            <a:r>
              <a:rPr lang="en-US" dirty="0"/>
              <a:t> dan </a:t>
            </a:r>
            <a:r>
              <a:rPr lang="en-US" dirty="0" err="1"/>
              <a:t>rekreasi</a:t>
            </a:r>
            <a:r>
              <a:rPr lang="en-US" dirty="0"/>
              <a:t>. </a:t>
            </a:r>
            <a:endParaRPr lang="id-ID" dirty="0"/>
          </a:p>
          <a:p>
            <a:pPr lvl="0" algn="just"/>
            <a:r>
              <a:rPr lang="en-US" dirty="0"/>
              <a:t>Taman </a:t>
            </a:r>
            <a:r>
              <a:rPr lang="en-US" dirty="0" err="1"/>
              <a:t>Wisata</a:t>
            </a:r>
            <a:r>
              <a:rPr lang="en-US" dirty="0"/>
              <a:t> </a:t>
            </a:r>
            <a:r>
              <a:rPr lang="en-US" dirty="0" err="1"/>
              <a:t>Alam</a:t>
            </a:r>
            <a:r>
              <a:rPr lang="en-US" dirty="0"/>
              <a:t> </a:t>
            </a:r>
            <a:r>
              <a:rPr lang="en-US" dirty="0" err="1"/>
              <a:t>adalah</a:t>
            </a:r>
            <a:r>
              <a:rPr lang="en-US" dirty="0"/>
              <a:t> </a:t>
            </a:r>
            <a:r>
              <a:rPr lang="en-US" dirty="0" err="1"/>
              <a:t>kawasan</a:t>
            </a:r>
            <a:r>
              <a:rPr lang="en-US" dirty="0"/>
              <a:t> </a:t>
            </a:r>
            <a:r>
              <a:rPr lang="en-US" dirty="0" err="1"/>
              <a:t>Pelestarian</a:t>
            </a:r>
            <a:r>
              <a:rPr lang="en-US" dirty="0"/>
              <a:t> </a:t>
            </a:r>
            <a:r>
              <a:rPr lang="en-US" dirty="0" err="1"/>
              <a:t>alam</a:t>
            </a:r>
            <a:r>
              <a:rPr lang="en-US" dirty="0"/>
              <a:t> di </a:t>
            </a:r>
            <a:r>
              <a:rPr lang="en-US" dirty="0" err="1"/>
              <a:t>darat</a:t>
            </a:r>
            <a:r>
              <a:rPr lang="en-US" dirty="0"/>
              <a:t> </a:t>
            </a:r>
            <a:r>
              <a:rPr lang="en-US" dirty="0" err="1"/>
              <a:t>maupun</a:t>
            </a:r>
            <a:r>
              <a:rPr lang="en-US" dirty="0"/>
              <a:t> di </a:t>
            </a:r>
            <a:r>
              <a:rPr lang="en-US" dirty="0" err="1"/>
              <a:t>laut</a:t>
            </a:r>
            <a:r>
              <a:rPr lang="en-US" dirty="0"/>
              <a:t> yang </a:t>
            </a:r>
            <a:r>
              <a:rPr lang="en-US" dirty="0" err="1"/>
              <a:t>terutama</a:t>
            </a:r>
            <a:r>
              <a:rPr lang="en-US" dirty="0"/>
              <a:t> </a:t>
            </a:r>
            <a:r>
              <a:rPr lang="en-US" dirty="0" err="1"/>
              <a:t>dimanfaatkan</a:t>
            </a:r>
            <a:r>
              <a:rPr lang="en-US" dirty="0"/>
              <a:t> </a:t>
            </a:r>
            <a:r>
              <a:rPr lang="en-US" dirty="0" err="1"/>
              <a:t>untuk</a:t>
            </a:r>
            <a:r>
              <a:rPr lang="en-US" dirty="0"/>
              <a:t> </a:t>
            </a:r>
            <a:r>
              <a:rPr lang="en-US" dirty="0" err="1"/>
              <a:t>pariwisata</a:t>
            </a:r>
            <a:r>
              <a:rPr lang="en-US" dirty="0"/>
              <a:t> dan </a:t>
            </a:r>
            <a:r>
              <a:rPr lang="en-US" dirty="0" err="1"/>
              <a:t>rekreasi</a:t>
            </a:r>
            <a:r>
              <a:rPr lang="en-US" dirty="0"/>
              <a:t> </a:t>
            </a:r>
            <a:r>
              <a:rPr lang="en-US" dirty="0" err="1"/>
              <a:t>alam</a:t>
            </a:r>
            <a:r>
              <a:rPr lang="en-US" dirty="0"/>
              <a:t>. </a:t>
            </a:r>
            <a:endParaRPr lang="id-ID" dirty="0"/>
          </a:p>
          <a:p>
            <a:pPr lvl="0" algn="just"/>
            <a:r>
              <a:rPr lang="en-US" dirty="0"/>
              <a:t>Kawasan </a:t>
            </a:r>
            <a:r>
              <a:rPr lang="en-US" dirty="0" err="1"/>
              <a:t>Cagar</a:t>
            </a:r>
            <a:r>
              <a:rPr lang="en-US" dirty="0"/>
              <a:t> </a:t>
            </a:r>
            <a:r>
              <a:rPr lang="en-US" dirty="0" err="1"/>
              <a:t>Budaya</a:t>
            </a:r>
            <a:r>
              <a:rPr lang="en-US" dirty="0"/>
              <a:t> dan </a:t>
            </a:r>
            <a:r>
              <a:rPr lang="en-US" dirty="0" err="1"/>
              <a:t>Ilmu</a:t>
            </a:r>
            <a:r>
              <a:rPr lang="en-US" dirty="0"/>
              <a:t> </a:t>
            </a:r>
            <a:r>
              <a:rPr lang="en-US" dirty="0" err="1"/>
              <a:t>Pengetahuan</a:t>
            </a:r>
            <a:r>
              <a:rPr lang="en-US" dirty="0"/>
              <a:t> </a:t>
            </a:r>
            <a:r>
              <a:rPr lang="en-US" dirty="0" err="1"/>
              <a:t>adalah</a:t>
            </a:r>
            <a:r>
              <a:rPr lang="en-US" dirty="0"/>
              <a:t> </a:t>
            </a:r>
            <a:r>
              <a:rPr lang="en-US" dirty="0" err="1"/>
              <a:t>kawasan</a:t>
            </a:r>
            <a:r>
              <a:rPr lang="en-US" dirty="0"/>
              <a:t> yang </a:t>
            </a:r>
            <a:r>
              <a:rPr lang="en-US" dirty="0" err="1"/>
              <a:t>merupakan</a:t>
            </a:r>
            <a:r>
              <a:rPr lang="en-US" dirty="0"/>
              <a:t> </a:t>
            </a:r>
            <a:r>
              <a:rPr lang="en-US" dirty="0" err="1"/>
              <a:t>lokasi</a:t>
            </a:r>
            <a:r>
              <a:rPr lang="en-US" dirty="0"/>
              <a:t> </a:t>
            </a:r>
            <a:r>
              <a:rPr lang="en-US" dirty="0" err="1"/>
              <a:t>bangunan</a:t>
            </a:r>
            <a:r>
              <a:rPr lang="en-US" dirty="0"/>
              <a:t> </a:t>
            </a:r>
            <a:r>
              <a:rPr lang="en-US" dirty="0" err="1"/>
              <a:t>hasil</a:t>
            </a:r>
            <a:r>
              <a:rPr lang="en-US" dirty="0"/>
              <a:t> </a:t>
            </a:r>
            <a:r>
              <a:rPr lang="en-US" dirty="0" err="1"/>
              <a:t>budaya</a:t>
            </a:r>
            <a:r>
              <a:rPr lang="en-US" dirty="0"/>
              <a:t> </a:t>
            </a:r>
            <a:r>
              <a:rPr lang="en-US" dirty="0" err="1"/>
              <a:t>manusia</a:t>
            </a:r>
            <a:r>
              <a:rPr lang="en-US" dirty="0"/>
              <a:t> yang </a:t>
            </a:r>
            <a:r>
              <a:rPr lang="en-US" dirty="0" err="1"/>
              <a:t>bernilai</a:t>
            </a:r>
            <a:r>
              <a:rPr lang="en-US" dirty="0"/>
              <a:t> </a:t>
            </a:r>
            <a:r>
              <a:rPr lang="en-US" dirty="0" err="1"/>
              <a:t>tinggi</a:t>
            </a:r>
            <a:r>
              <a:rPr lang="en-US" dirty="0"/>
              <a:t> </a:t>
            </a:r>
            <a:r>
              <a:rPr lang="en-US" dirty="0" err="1"/>
              <a:t>maupun</a:t>
            </a:r>
            <a:r>
              <a:rPr lang="en-US" dirty="0"/>
              <a:t> </a:t>
            </a:r>
            <a:r>
              <a:rPr lang="en-US" dirty="0" err="1"/>
              <a:t>bentukan</a:t>
            </a:r>
            <a:r>
              <a:rPr lang="en-US" dirty="0"/>
              <a:t> </a:t>
            </a:r>
            <a:r>
              <a:rPr lang="en-US" dirty="0" err="1"/>
              <a:t>geologi</a:t>
            </a:r>
            <a:r>
              <a:rPr lang="en-US" dirty="0"/>
              <a:t> yang </a:t>
            </a:r>
            <a:r>
              <a:rPr lang="en-US" dirty="0" err="1"/>
              <a:t>khas</a:t>
            </a:r>
            <a:r>
              <a:rPr lang="en-US" dirty="0"/>
              <a:t>. </a:t>
            </a:r>
            <a:endParaRPr lang="id-ID" dirty="0"/>
          </a:p>
          <a:p>
            <a:pPr algn="just"/>
            <a:r>
              <a:rPr lang="en-US" dirty="0"/>
              <a:t>Kawasan Rawan </a:t>
            </a:r>
            <a:r>
              <a:rPr lang="en-US" dirty="0" err="1"/>
              <a:t>Bencana</a:t>
            </a:r>
            <a:r>
              <a:rPr lang="en-US" dirty="0"/>
              <a:t> </a:t>
            </a:r>
            <a:r>
              <a:rPr lang="en-US" dirty="0" err="1"/>
              <a:t>Alam</a:t>
            </a:r>
            <a:r>
              <a:rPr lang="en-US" dirty="0"/>
              <a:t> </a:t>
            </a:r>
            <a:r>
              <a:rPr lang="en-US" dirty="0" err="1"/>
              <a:t>adalah</a:t>
            </a:r>
            <a:r>
              <a:rPr lang="en-US" dirty="0"/>
              <a:t> </a:t>
            </a:r>
            <a:r>
              <a:rPr lang="en-US" dirty="0" err="1"/>
              <a:t>kawasan</a:t>
            </a:r>
            <a:r>
              <a:rPr lang="en-US" dirty="0"/>
              <a:t> yang </a:t>
            </a:r>
            <a:r>
              <a:rPr lang="en-US" dirty="0" err="1"/>
              <a:t>sering</a:t>
            </a:r>
            <a:r>
              <a:rPr lang="en-US" dirty="0"/>
              <a:t> </a:t>
            </a:r>
            <a:r>
              <a:rPr lang="en-US" dirty="0" err="1"/>
              <a:t>atau</a:t>
            </a:r>
            <a:r>
              <a:rPr lang="en-US" dirty="0"/>
              <a:t> </a:t>
            </a:r>
            <a:r>
              <a:rPr lang="en-US" dirty="0" err="1"/>
              <a:t>berpotensi</a:t>
            </a:r>
            <a:r>
              <a:rPr lang="en-US" dirty="0"/>
              <a:t> </a:t>
            </a:r>
            <a:r>
              <a:rPr lang="en-US" dirty="0" err="1"/>
              <a:t>tinggi</a:t>
            </a:r>
            <a:r>
              <a:rPr lang="en-US" dirty="0"/>
              <a:t> </a:t>
            </a:r>
            <a:r>
              <a:rPr lang="en-US" dirty="0" err="1"/>
              <a:t>mengalami</a:t>
            </a:r>
            <a:r>
              <a:rPr lang="en-US" dirty="0"/>
              <a:t> </a:t>
            </a:r>
            <a:r>
              <a:rPr lang="en-US" dirty="0" err="1"/>
              <a:t>bencana</a:t>
            </a:r>
            <a:r>
              <a:rPr lang="en-US" dirty="0"/>
              <a:t> </a:t>
            </a:r>
            <a:r>
              <a:rPr lang="en-US" dirty="0" err="1"/>
              <a:t>alam</a:t>
            </a:r>
            <a:r>
              <a:rPr lang="en-US" dirty="0"/>
              <a:t>.</a:t>
            </a:r>
            <a:endParaRPr lang="id-ID" dirty="0"/>
          </a:p>
        </p:txBody>
      </p:sp>
    </p:spTree>
    <p:extLst>
      <p:ext uri="{BB962C8B-B14F-4D97-AF65-F5344CB8AC3E}">
        <p14:creationId xmlns:p14="http://schemas.microsoft.com/office/powerpoint/2010/main" val="1032144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6486-6CEA-49D2-8035-8692AFA741AF}"/>
              </a:ext>
            </a:extLst>
          </p:cNvPr>
          <p:cNvSpPr>
            <a:spLocks noGrp="1"/>
          </p:cNvSpPr>
          <p:nvPr>
            <p:ph type="title"/>
          </p:nvPr>
        </p:nvSpPr>
        <p:spPr>
          <a:xfrm>
            <a:off x="838200" y="135229"/>
            <a:ext cx="10515600" cy="562154"/>
          </a:xfrm>
        </p:spPr>
        <p:txBody>
          <a:bodyPr>
            <a:normAutofit fontScale="90000"/>
          </a:bodyPr>
          <a:lstStyle/>
          <a:p>
            <a:pPr algn="ctr"/>
            <a:r>
              <a:rPr lang="id-ID" dirty="0"/>
              <a:t>Konsep wilayah (</a:t>
            </a:r>
            <a:r>
              <a:rPr lang="id-ID" dirty="0" err="1"/>
              <a:t>bintarto</a:t>
            </a:r>
            <a:r>
              <a:rPr lang="id-ID" dirty="0"/>
              <a:t>)</a:t>
            </a:r>
          </a:p>
        </p:txBody>
      </p:sp>
      <p:sp>
        <p:nvSpPr>
          <p:cNvPr id="3" name="Content Placeholder 2">
            <a:extLst>
              <a:ext uri="{FF2B5EF4-FFF2-40B4-BE49-F238E27FC236}">
                <a16:creationId xmlns:a16="http://schemas.microsoft.com/office/drawing/2014/main" id="{3D0598DB-C3D5-4D4D-80F2-F083B10704E1}"/>
              </a:ext>
            </a:extLst>
          </p:cNvPr>
          <p:cNvSpPr>
            <a:spLocks noGrp="1"/>
          </p:cNvSpPr>
          <p:nvPr>
            <p:ph idx="1"/>
          </p:nvPr>
        </p:nvSpPr>
        <p:spPr>
          <a:xfrm>
            <a:off x="838200" y="811370"/>
            <a:ext cx="10515600" cy="5911402"/>
          </a:xfrm>
        </p:spPr>
        <p:txBody>
          <a:bodyPr>
            <a:normAutofit fontScale="92500" lnSpcReduction="10000"/>
          </a:bodyPr>
          <a:lstStyle/>
          <a:p>
            <a:pPr marL="0" indent="0">
              <a:buNone/>
            </a:pPr>
            <a:r>
              <a:rPr lang="id-ID" b="1" dirty="0">
                <a:solidFill>
                  <a:srgbClr val="FFFF00"/>
                </a:solidFill>
              </a:rPr>
              <a:t>1. Berdasarkan tipe</a:t>
            </a:r>
          </a:p>
          <a:p>
            <a:pPr marL="874713" indent="-514350">
              <a:buAutoNum type="alphaLcPeriod"/>
            </a:pPr>
            <a:r>
              <a:rPr lang="id-ID" b="1" dirty="0">
                <a:solidFill>
                  <a:srgbClr val="FFFF00"/>
                </a:solidFill>
              </a:rPr>
              <a:t>Ide homogenitas/formal/uniform</a:t>
            </a:r>
          </a:p>
          <a:p>
            <a:pPr marL="874713" indent="-514350">
              <a:buAutoNum type="alphaLcPeriod"/>
            </a:pPr>
            <a:r>
              <a:rPr lang="id-ID" b="1" dirty="0">
                <a:solidFill>
                  <a:srgbClr val="FFFF00"/>
                </a:solidFill>
              </a:rPr>
              <a:t>Ide heterogenitas/fungsional/</a:t>
            </a:r>
            <a:r>
              <a:rPr lang="id-ID" b="1" dirty="0" err="1">
                <a:solidFill>
                  <a:srgbClr val="FFFF00"/>
                </a:solidFill>
              </a:rPr>
              <a:t>nodal</a:t>
            </a:r>
            <a:endParaRPr lang="id-ID" b="1" dirty="0">
              <a:solidFill>
                <a:srgbClr val="FFFF00"/>
              </a:solidFill>
            </a:endParaRPr>
          </a:p>
          <a:p>
            <a:pPr marL="0" indent="0">
              <a:buNone/>
            </a:pPr>
            <a:r>
              <a:rPr lang="id-ID" b="1" dirty="0">
                <a:solidFill>
                  <a:srgbClr val="FFFF00"/>
                </a:solidFill>
              </a:rPr>
              <a:t>2. Berdasarkan </a:t>
            </a:r>
            <a:r>
              <a:rPr lang="id-ID" b="1" dirty="0" err="1">
                <a:solidFill>
                  <a:srgbClr val="FFFF00"/>
                </a:solidFill>
              </a:rPr>
              <a:t>Hirarki</a:t>
            </a:r>
            <a:endParaRPr lang="id-ID" b="1" dirty="0">
              <a:solidFill>
                <a:srgbClr val="FFFF00"/>
              </a:solidFill>
            </a:endParaRPr>
          </a:p>
          <a:p>
            <a:pPr marL="901700" indent="-541338">
              <a:buFont typeface="Arial" panose="020B0604020202020204" pitchFamily="34" charset="0"/>
              <a:buAutoNum type="alphaLcPeriod"/>
            </a:pPr>
            <a:r>
              <a:rPr lang="id-ID" b="1" dirty="0" err="1">
                <a:solidFill>
                  <a:srgbClr val="FFFF00"/>
                </a:solidFill>
              </a:rPr>
              <a:t>gengend</a:t>
            </a:r>
            <a:endParaRPr lang="id-ID" b="1" dirty="0">
              <a:solidFill>
                <a:srgbClr val="FFFF00"/>
              </a:solidFill>
            </a:endParaRPr>
          </a:p>
          <a:p>
            <a:pPr marL="901700" indent="-541338">
              <a:buAutoNum type="alphaLcPeriod"/>
            </a:pPr>
            <a:r>
              <a:rPr lang="id-ID" b="1" dirty="0" err="1">
                <a:solidFill>
                  <a:srgbClr val="FFFF00"/>
                </a:solidFill>
              </a:rPr>
              <a:t>Landschaftsteil</a:t>
            </a:r>
            <a:r>
              <a:rPr lang="id-ID" b="1" dirty="0">
                <a:solidFill>
                  <a:srgbClr val="FFFF00"/>
                </a:solidFill>
              </a:rPr>
              <a:t> : orde suatu wilayah</a:t>
            </a:r>
          </a:p>
          <a:p>
            <a:pPr marL="901700" indent="-541338">
              <a:buAutoNum type="alphaLcPeriod"/>
            </a:pPr>
            <a:r>
              <a:rPr lang="id-ID" b="1" dirty="0" err="1">
                <a:solidFill>
                  <a:srgbClr val="FFFF00"/>
                </a:solidFill>
              </a:rPr>
              <a:t>Landschaft</a:t>
            </a:r>
            <a:r>
              <a:rPr lang="id-ID" b="1" dirty="0">
                <a:solidFill>
                  <a:srgbClr val="FFFF00"/>
                </a:solidFill>
              </a:rPr>
              <a:t> : gabungan </a:t>
            </a:r>
            <a:r>
              <a:rPr lang="id-ID" b="1" dirty="0" err="1">
                <a:solidFill>
                  <a:srgbClr val="FFFF00"/>
                </a:solidFill>
              </a:rPr>
              <a:t>Landschaftsteil</a:t>
            </a:r>
            <a:endParaRPr lang="id-ID" b="1" dirty="0">
              <a:solidFill>
                <a:srgbClr val="FFFF00"/>
              </a:solidFill>
            </a:endParaRPr>
          </a:p>
          <a:p>
            <a:pPr marL="901700" indent="-541338">
              <a:buAutoNum type="alphaLcPeriod"/>
            </a:pPr>
            <a:r>
              <a:rPr lang="id-ID" b="1" dirty="0" err="1">
                <a:solidFill>
                  <a:srgbClr val="FFFF00"/>
                </a:solidFill>
              </a:rPr>
              <a:t>Landsteil</a:t>
            </a:r>
            <a:r>
              <a:rPr lang="id-ID" b="1" dirty="0">
                <a:solidFill>
                  <a:srgbClr val="FFFF00"/>
                </a:solidFill>
              </a:rPr>
              <a:t> : gabungan </a:t>
            </a:r>
            <a:r>
              <a:rPr lang="id-ID" b="1" dirty="0" err="1">
                <a:solidFill>
                  <a:srgbClr val="FFFF00"/>
                </a:solidFill>
              </a:rPr>
              <a:t>Landschaft</a:t>
            </a:r>
            <a:r>
              <a:rPr lang="id-ID" b="1" dirty="0">
                <a:solidFill>
                  <a:srgbClr val="FFFF00"/>
                </a:solidFill>
              </a:rPr>
              <a:t> </a:t>
            </a:r>
          </a:p>
          <a:p>
            <a:pPr marL="901700" indent="-541338">
              <a:buAutoNum type="alphaLcPeriod"/>
            </a:pPr>
            <a:r>
              <a:rPr lang="id-ID" b="1" dirty="0">
                <a:solidFill>
                  <a:srgbClr val="FFFF00"/>
                </a:solidFill>
              </a:rPr>
              <a:t>Land</a:t>
            </a:r>
          </a:p>
          <a:p>
            <a:pPr marL="358775" indent="-358775">
              <a:buNone/>
            </a:pPr>
            <a:r>
              <a:rPr lang="id-ID" b="1" dirty="0">
                <a:solidFill>
                  <a:srgbClr val="FFFF00"/>
                </a:solidFill>
              </a:rPr>
              <a:t>3. Berdasarkan Kategori</a:t>
            </a:r>
          </a:p>
          <a:p>
            <a:pPr marL="901700" indent="-514350">
              <a:buAutoNum type="alphaLcPeriod"/>
            </a:pPr>
            <a:r>
              <a:rPr lang="id-ID" b="1" dirty="0">
                <a:solidFill>
                  <a:srgbClr val="FFFF00"/>
                </a:solidFill>
              </a:rPr>
              <a:t>Wilayah bertopik </a:t>
            </a:r>
            <a:r>
              <a:rPr lang="id-ID" b="1" dirty="0" err="1">
                <a:solidFill>
                  <a:srgbClr val="FFFF00"/>
                </a:solidFill>
              </a:rPr>
              <a:t>tungal</a:t>
            </a:r>
            <a:r>
              <a:rPr lang="id-ID" b="1" dirty="0">
                <a:solidFill>
                  <a:srgbClr val="FFFF00"/>
                </a:solidFill>
              </a:rPr>
              <a:t> (</a:t>
            </a:r>
            <a:r>
              <a:rPr lang="id-ID" b="1" dirty="0" err="1">
                <a:solidFill>
                  <a:srgbClr val="FFFF00"/>
                </a:solidFill>
              </a:rPr>
              <a:t>single</a:t>
            </a:r>
            <a:r>
              <a:rPr lang="id-ID" b="1" dirty="0">
                <a:solidFill>
                  <a:srgbClr val="FFFF00"/>
                </a:solidFill>
              </a:rPr>
              <a:t> topik)</a:t>
            </a:r>
          </a:p>
          <a:p>
            <a:pPr marL="901700" indent="-514350">
              <a:buFont typeface="Arial" panose="020B0604020202020204" pitchFamily="34" charset="0"/>
              <a:buAutoNum type="alphaLcPeriod"/>
            </a:pPr>
            <a:r>
              <a:rPr lang="id-ID" b="1" dirty="0">
                <a:solidFill>
                  <a:srgbClr val="FFFF00"/>
                </a:solidFill>
              </a:rPr>
              <a:t>Wilayah bertopik gabungan (</a:t>
            </a:r>
            <a:r>
              <a:rPr lang="id-ID" b="1" dirty="0" err="1">
                <a:solidFill>
                  <a:srgbClr val="FFFF00"/>
                </a:solidFill>
              </a:rPr>
              <a:t>combined</a:t>
            </a:r>
            <a:r>
              <a:rPr lang="id-ID" b="1" dirty="0">
                <a:solidFill>
                  <a:srgbClr val="FFFF00"/>
                </a:solidFill>
              </a:rPr>
              <a:t> </a:t>
            </a:r>
            <a:r>
              <a:rPr lang="id-ID" b="1" dirty="0" err="1">
                <a:solidFill>
                  <a:srgbClr val="FFFF00"/>
                </a:solidFill>
              </a:rPr>
              <a:t>Topic</a:t>
            </a:r>
            <a:r>
              <a:rPr lang="id-ID" b="1" dirty="0">
                <a:solidFill>
                  <a:srgbClr val="FFFF00"/>
                </a:solidFill>
              </a:rPr>
              <a:t> Region)</a:t>
            </a:r>
          </a:p>
          <a:p>
            <a:pPr marL="901700" indent="-514350">
              <a:buAutoNum type="alphaLcPeriod"/>
            </a:pPr>
            <a:r>
              <a:rPr lang="id-ID" b="1" dirty="0">
                <a:solidFill>
                  <a:srgbClr val="FFFF00"/>
                </a:solidFill>
              </a:rPr>
              <a:t>Wilayah bertopik banyak (</a:t>
            </a:r>
            <a:r>
              <a:rPr lang="id-ID" b="1" dirty="0" err="1">
                <a:solidFill>
                  <a:srgbClr val="FFFF00"/>
                </a:solidFill>
              </a:rPr>
              <a:t>multiple</a:t>
            </a:r>
            <a:r>
              <a:rPr lang="id-ID" b="1" dirty="0">
                <a:solidFill>
                  <a:srgbClr val="FFFF00"/>
                </a:solidFill>
              </a:rPr>
              <a:t> </a:t>
            </a:r>
            <a:r>
              <a:rPr lang="id-ID" b="1" dirty="0" err="1">
                <a:solidFill>
                  <a:srgbClr val="FFFF00"/>
                </a:solidFill>
              </a:rPr>
              <a:t>topic</a:t>
            </a:r>
            <a:r>
              <a:rPr lang="id-ID" b="1" dirty="0">
                <a:solidFill>
                  <a:srgbClr val="FFFF00"/>
                </a:solidFill>
              </a:rPr>
              <a:t> region)</a:t>
            </a:r>
          </a:p>
          <a:p>
            <a:pPr marL="901700" indent="-514350">
              <a:buAutoNum type="alphaLcPeriod"/>
            </a:pPr>
            <a:r>
              <a:rPr lang="id-ID" b="1" dirty="0">
                <a:solidFill>
                  <a:srgbClr val="FFFF00"/>
                </a:solidFill>
              </a:rPr>
              <a:t>Wilayah total (total region)</a:t>
            </a:r>
          </a:p>
          <a:p>
            <a:pPr marL="901700" indent="-514350">
              <a:buAutoNum type="alphaLcPeriod"/>
            </a:pPr>
            <a:r>
              <a:rPr lang="id-ID" b="1" dirty="0">
                <a:solidFill>
                  <a:srgbClr val="FFFF00"/>
                </a:solidFill>
              </a:rPr>
              <a:t>Wilayah </a:t>
            </a:r>
            <a:r>
              <a:rPr lang="id-ID" b="1" dirty="0" err="1">
                <a:solidFill>
                  <a:srgbClr val="FFFF00"/>
                </a:solidFill>
              </a:rPr>
              <a:t>compage</a:t>
            </a:r>
            <a:r>
              <a:rPr lang="id-ID" b="1" dirty="0">
                <a:solidFill>
                  <a:srgbClr val="FFFF00"/>
                </a:solidFill>
              </a:rPr>
              <a:t> (</a:t>
            </a:r>
            <a:r>
              <a:rPr lang="id-ID" b="1" dirty="0" err="1">
                <a:solidFill>
                  <a:srgbClr val="FFFF00"/>
                </a:solidFill>
              </a:rPr>
              <a:t>compage</a:t>
            </a:r>
            <a:r>
              <a:rPr lang="id-ID" b="1" dirty="0">
                <a:solidFill>
                  <a:srgbClr val="FFFF00"/>
                </a:solidFill>
              </a:rPr>
              <a:t> region)</a:t>
            </a:r>
          </a:p>
          <a:p>
            <a:pPr marL="358775" indent="-358775">
              <a:buNone/>
            </a:pPr>
            <a:endParaRPr lang="id-ID" b="1" dirty="0">
              <a:solidFill>
                <a:srgbClr val="FFFF00"/>
              </a:solidFill>
            </a:endParaRPr>
          </a:p>
        </p:txBody>
      </p:sp>
    </p:spTree>
    <p:extLst>
      <p:ext uri="{BB962C8B-B14F-4D97-AF65-F5344CB8AC3E}">
        <p14:creationId xmlns:p14="http://schemas.microsoft.com/office/powerpoint/2010/main" val="1494760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6201-3226-457D-8298-CF277EFA0BA7}"/>
              </a:ext>
            </a:extLst>
          </p:cNvPr>
          <p:cNvSpPr>
            <a:spLocks noGrp="1"/>
          </p:cNvSpPr>
          <p:nvPr>
            <p:ph type="title"/>
          </p:nvPr>
        </p:nvSpPr>
        <p:spPr>
          <a:xfrm>
            <a:off x="838200" y="365125"/>
            <a:ext cx="10515600" cy="796925"/>
          </a:xfrm>
        </p:spPr>
        <p:txBody>
          <a:bodyPr/>
          <a:lstStyle/>
          <a:p>
            <a:pPr algn="ctr"/>
            <a:r>
              <a:rPr lang="id-ID" dirty="0"/>
              <a:t>Kawasan Budidaya</a:t>
            </a:r>
          </a:p>
        </p:txBody>
      </p:sp>
      <p:sp>
        <p:nvSpPr>
          <p:cNvPr id="3" name="Content Placeholder 2">
            <a:extLst>
              <a:ext uri="{FF2B5EF4-FFF2-40B4-BE49-F238E27FC236}">
                <a16:creationId xmlns:a16="http://schemas.microsoft.com/office/drawing/2014/main" id="{002C162F-6C84-4C3A-B0D5-1DF4234A680D}"/>
              </a:ext>
            </a:extLst>
          </p:cNvPr>
          <p:cNvSpPr>
            <a:spLocks noGrp="1"/>
          </p:cNvSpPr>
          <p:nvPr>
            <p:ph idx="1"/>
          </p:nvPr>
        </p:nvSpPr>
        <p:spPr>
          <a:xfrm>
            <a:off x="838200" y="1162050"/>
            <a:ext cx="10515600" cy="5014913"/>
          </a:xfrm>
        </p:spPr>
        <p:txBody>
          <a:bodyPr/>
          <a:lstStyle/>
          <a:p>
            <a:r>
              <a:rPr lang="id-ID" dirty="0"/>
              <a:t>Kawasan budi daya adalah wilayah yang ditetapkan dengan fungsi utama untuk dibudidayakan atas dasar kondisi dan potensi sumber daya alam, sumber daya manusia, dan sumber daya buatan (UU No. 26 tahun 2007)</a:t>
            </a:r>
          </a:p>
        </p:txBody>
      </p:sp>
    </p:spTree>
    <p:extLst>
      <p:ext uri="{BB962C8B-B14F-4D97-AF65-F5344CB8AC3E}">
        <p14:creationId xmlns:p14="http://schemas.microsoft.com/office/powerpoint/2010/main" val="207407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F62BFE-5A34-4E6B-86EC-548DAC15EE50}"/>
              </a:ext>
            </a:extLst>
          </p:cNvPr>
          <p:cNvSpPr>
            <a:spLocks noGrp="1"/>
          </p:cNvSpPr>
          <p:nvPr>
            <p:ph idx="1"/>
          </p:nvPr>
        </p:nvSpPr>
        <p:spPr>
          <a:xfrm>
            <a:off x="838200" y="381000"/>
            <a:ext cx="10515600" cy="6248400"/>
          </a:xfrm>
        </p:spPr>
        <p:txBody>
          <a:bodyPr>
            <a:normAutofit lnSpcReduction="10000"/>
          </a:bodyPr>
          <a:lstStyle/>
          <a:p>
            <a:pPr marL="0" indent="0">
              <a:buNone/>
            </a:pPr>
            <a:r>
              <a:rPr lang="id-ID" dirty="0"/>
              <a:t>Peraturan Menteri Pekerjaan Umum Nomor 41/PRT/M/2007</a:t>
            </a:r>
          </a:p>
          <a:p>
            <a:pPr marL="0" indent="0">
              <a:buNone/>
            </a:pPr>
            <a:r>
              <a:rPr lang="id-ID" dirty="0"/>
              <a:t>Kawasan budi daya terdiri atas: </a:t>
            </a:r>
          </a:p>
          <a:p>
            <a:pPr marL="533400"/>
            <a:r>
              <a:rPr lang="id-ID" dirty="0"/>
              <a:t>kawasan peruntukan hutan produksi; </a:t>
            </a:r>
          </a:p>
          <a:p>
            <a:pPr marL="533400"/>
            <a:r>
              <a:rPr lang="id-ID" dirty="0"/>
              <a:t>kawasan peruntukan hutan rakyat;</a:t>
            </a:r>
          </a:p>
          <a:p>
            <a:pPr marL="533400"/>
            <a:r>
              <a:rPr lang="id-ID" dirty="0"/>
              <a:t>kawasan peruntukan pertanian; </a:t>
            </a:r>
          </a:p>
          <a:p>
            <a:pPr marL="533400"/>
            <a:r>
              <a:rPr lang="id-ID" dirty="0"/>
              <a:t>kawasan peruntukan perikanan; </a:t>
            </a:r>
          </a:p>
          <a:p>
            <a:pPr marL="533400"/>
            <a:r>
              <a:rPr lang="id-ID" dirty="0"/>
              <a:t>kawasan peruntukan pertambangan; </a:t>
            </a:r>
          </a:p>
          <a:p>
            <a:pPr marL="533400"/>
            <a:r>
              <a:rPr lang="id-ID" dirty="0"/>
              <a:t>kawasan peruntukan industri; </a:t>
            </a:r>
          </a:p>
          <a:p>
            <a:pPr marL="533400"/>
            <a:r>
              <a:rPr lang="id-ID" dirty="0"/>
              <a:t>kawasan peruntukan pariwisata; </a:t>
            </a:r>
          </a:p>
          <a:p>
            <a:pPr marL="533400"/>
            <a:r>
              <a:rPr lang="id-ID" dirty="0"/>
              <a:t>kawasan peruntukan permukiman; dan/atau </a:t>
            </a:r>
          </a:p>
          <a:p>
            <a:pPr marL="533400"/>
            <a:r>
              <a:rPr lang="id-ID" dirty="0"/>
              <a:t>kawasan peruntukan lainnya</a:t>
            </a:r>
          </a:p>
          <a:p>
            <a:pPr marL="0" indent="0">
              <a:buNone/>
            </a:pPr>
            <a:r>
              <a:rPr lang="id-ID" dirty="0">
                <a:hlinkClick r:id="rId2"/>
              </a:rPr>
              <a:t>http://www.penataanruang.com/kawasan-budi-daya.html</a:t>
            </a:r>
            <a:endParaRPr lang="id-ID" dirty="0"/>
          </a:p>
          <a:p>
            <a:pPr marL="0" indent="0">
              <a:buNone/>
            </a:pPr>
            <a:r>
              <a:rPr lang="id-ID" dirty="0">
                <a:hlinkClick r:id="rId3"/>
              </a:rPr>
              <a:t>https://musnanda.files.wordpress.com/2011/02/mod_budidaya.pdf</a:t>
            </a:r>
            <a:endParaRPr lang="id-ID" dirty="0"/>
          </a:p>
          <a:p>
            <a:pPr marL="0" indent="0">
              <a:buNone/>
            </a:pPr>
            <a:endParaRPr lang="id-ID" dirty="0"/>
          </a:p>
          <a:p>
            <a:endParaRPr lang="id-ID" dirty="0"/>
          </a:p>
        </p:txBody>
      </p:sp>
    </p:spTree>
    <p:extLst>
      <p:ext uri="{BB962C8B-B14F-4D97-AF65-F5344CB8AC3E}">
        <p14:creationId xmlns:p14="http://schemas.microsoft.com/office/powerpoint/2010/main" val="324296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37674F2-0AB5-44C4-B8DA-71D2981A1023}"/>
              </a:ext>
            </a:extLst>
          </p:cNvPr>
          <p:cNvGraphicFramePr>
            <a:graphicFrameLocks noGrp="1"/>
          </p:cNvGraphicFramePr>
          <p:nvPr>
            <p:ph idx="1"/>
            <p:extLst/>
          </p:nvPr>
        </p:nvGraphicFramePr>
        <p:xfrm>
          <a:off x="838200" y="340243"/>
          <a:ext cx="10515600" cy="6023047"/>
        </p:xfrm>
        <a:graphic>
          <a:graphicData uri="http://schemas.openxmlformats.org/drawingml/2006/table">
            <a:tbl>
              <a:tblPr firstRow="1" firstCol="1" bandRow="1">
                <a:tableStyleId>{5C22544A-7EE6-4342-B048-85BDC9FD1C3A}</a:tableStyleId>
              </a:tblPr>
              <a:tblGrid>
                <a:gridCol w="4935376">
                  <a:extLst>
                    <a:ext uri="{9D8B030D-6E8A-4147-A177-3AD203B41FA5}">
                      <a16:colId xmlns:a16="http://schemas.microsoft.com/office/drawing/2014/main" val="2266016740"/>
                    </a:ext>
                  </a:extLst>
                </a:gridCol>
                <a:gridCol w="5580224">
                  <a:extLst>
                    <a:ext uri="{9D8B030D-6E8A-4147-A177-3AD203B41FA5}">
                      <a16:colId xmlns:a16="http://schemas.microsoft.com/office/drawing/2014/main" val="3357361496"/>
                    </a:ext>
                  </a:extLst>
                </a:gridCol>
              </a:tblGrid>
              <a:tr h="255337">
                <a:tc>
                  <a:txBody>
                    <a:bodyPr/>
                    <a:lstStyle/>
                    <a:p>
                      <a:pPr marL="0" marR="0" algn="ctr">
                        <a:lnSpc>
                          <a:spcPct val="107000"/>
                        </a:lnSpc>
                        <a:spcBef>
                          <a:spcPts val="0"/>
                        </a:spcBef>
                        <a:spcAft>
                          <a:spcPts val="0"/>
                        </a:spcAft>
                      </a:pPr>
                      <a:r>
                        <a:rPr lang="id-ID" sz="1100">
                          <a:effectLst/>
                        </a:rPr>
                        <a:t>Kompetensi Dasar</a:t>
                      </a:r>
                      <a:endParaRPr lang="en-US" sz="110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txBody>
                  <a:tcPr marL="63024" marR="63024" marT="0" marB="0"/>
                </a:tc>
                <a:tc>
                  <a:txBody>
                    <a:bodyPr/>
                    <a:lstStyle/>
                    <a:p>
                      <a:pPr marL="0" marR="0" algn="ctr">
                        <a:lnSpc>
                          <a:spcPct val="115000"/>
                        </a:lnSpc>
                        <a:spcBef>
                          <a:spcPts val="0"/>
                        </a:spcBef>
                        <a:spcAft>
                          <a:spcPts val="0"/>
                        </a:spcAft>
                      </a:pPr>
                      <a:r>
                        <a:rPr lang="id-ID" sz="1100">
                          <a:effectLst/>
                        </a:rPr>
                        <a:t>Indikator</a:t>
                      </a:r>
                      <a:endParaRPr lang="en-US" sz="110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txBody>
                  <a:tcPr marL="63024" marR="63024" marT="0" marB="0"/>
                </a:tc>
                <a:extLst>
                  <a:ext uri="{0D108BD9-81ED-4DB2-BD59-A6C34878D82A}">
                    <a16:rowId xmlns:a16="http://schemas.microsoft.com/office/drawing/2014/main" val="1360485868"/>
                  </a:ext>
                </a:extLst>
              </a:tr>
              <a:tr h="3830071">
                <a:tc>
                  <a:txBody>
                    <a:bodyPr/>
                    <a:lstStyle/>
                    <a:p>
                      <a:pPr marL="457200" marR="0" lvl="1" indent="0" algn="just">
                        <a:lnSpc>
                          <a:spcPct val="107000"/>
                        </a:lnSpc>
                        <a:spcBef>
                          <a:spcPts val="0"/>
                        </a:spcBef>
                        <a:spcAft>
                          <a:spcPts val="0"/>
                        </a:spcAft>
                        <a:buClr>
                          <a:srgbClr val="0D0D0D"/>
                        </a:buClr>
                        <a:buSzPts val="1200"/>
                        <a:buFont typeface="Times New Roman" panose="02020603050405020304" pitchFamily="18" charset="0"/>
                        <a:buNone/>
                      </a:pPr>
                      <a:r>
                        <a:rPr lang="en-US" sz="2400" dirty="0" err="1">
                          <a:effectLst/>
                        </a:rPr>
                        <a:t>Memahami</a:t>
                      </a:r>
                      <a:r>
                        <a:rPr lang="en-US" sz="2400" dirty="0">
                          <a:effectLst/>
                        </a:rPr>
                        <a:t> </a:t>
                      </a:r>
                      <a:r>
                        <a:rPr lang="en-US" sz="2400" dirty="0" err="1">
                          <a:effectLst/>
                        </a:rPr>
                        <a:t>konsep</a:t>
                      </a:r>
                      <a:r>
                        <a:rPr lang="en-US" sz="2400" dirty="0">
                          <a:effectLst/>
                        </a:rPr>
                        <a:t> </a:t>
                      </a:r>
                      <a:r>
                        <a:rPr lang="en-US" sz="2400" dirty="0" err="1">
                          <a:effectLst/>
                        </a:rPr>
                        <a:t>wilayah</a:t>
                      </a:r>
                      <a:r>
                        <a:rPr lang="en-US" sz="2400" dirty="0">
                          <a:effectLst/>
                        </a:rPr>
                        <a:t> </a:t>
                      </a:r>
                      <a:r>
                        <a:rPr lang="en-US" sz="2400" dirty="0" err="1">
                          <a:effectLst/>
                        </a:rPr>
                        <a:t>dan</a:t>
                      </a:r>
                      <a:r>
                        <a:rPr lang="en-US" sz="2400" dirty="0">
                          <a:effectLst/>
                        </a:rPr>
                        <a:t> </a:t>
                      </a:r>
                      <a:r>
                        <a:rPr lang="en-US" sz="2400" dirty="0" err="1">
                          <a:effectLst/>
                        </a:rPr>
                        <a:t>perwilayahan</a:t>
                      </a:r>
                      <a:r>
                        <a:rPr lang="en-US" sz="2400" dirty="0">
                          <a:effectLst/>
                        </a:rPr>
                        <a:t> </a:t>
                      </a:r>
                      <a:r>
                        <a:rPr lang="en-US" sz="2400" dirty="0" err="1">
                          <a:effectLst/>
                        </a:rPr>
                        <a:t>dalam</a:t>
                      </a:r>
                      <a:r>
                        <a:rPr lang="en-US" sz="2400" dirty="0">
                          <a:effectLst/>
                        </a:rPr>
                        <a:t> </a:t>
                      </a:r>
                      <a:r>
                        <a:rPr lang="en-US" sz="2400" dirty="0" err="1">
                          <a:effectLst/>
                        </a:rPr>
                        <a:t>perencanaan</a:t>
                      </a:r>
                      <a:r>
                        <a:rPr lang="en-US" sz="2400" dirty="0">
                          <a:effectLst/>
                        </a:rPr>
                        <a:t> </a:t>
                      </a:r>
                      <a:r>
                        <a:rPr lang="en-US" sz="2400" dirty="0" err="1">
                          <a:effectLst/>
                        </a:rPr>
                        <a:t>tata</a:t>
                      </a:r>
                      <a:r>
                        <a:rPr lang="en-US" sz="2400" dirty="0">
                          <a:effectLst/>
                        </a:rPr>
                        <a:t> </a:t>
                      </a:r>
                      <a:r>
                        <a:rPr lang="en-US" sz="2400" dirty="0" err="1">
                          <a:effectLst/>
                        </a:rPr>
                        <a:t>ruang</a:t>
                      </a:r>
                      <a:r>
                        <a:rPr lang="en-US" sz="2400" dirty="0">
                          <a:effectLst/>
                        </a:rPr>
                        <a:t> </a:t>
                      </a:r>
                      <a:r>
                        <a:rPr lang="en-US" sz="2400" dirty="0" err="1">
                          <a:effectLst/>
                        </a:rPr>
                        <a:t>wilayah</a:t>
                      </a:r>
                      <a:r>
                        <a:rPr lang="en-US" sz="2400" dirty="0">
                          <a:effectLst/>
                        </a:rPr>
                        <a:t> </a:t>
                      </a:r>
                      <a:r>
                        <a:rPr lang="en-US" sz="2400" dirty="0" err="1">
                          <a:effectLst/>
                        </a:rPr>
                        <a:t>nasional</a:t>
                      </a:r>
                      <a:r>
                        <a:rPr lang="en-US" sz="2400" dirty="0">
                          <a:effectLst/>
                        </a:rPr>
                        <a:t>, </a:t>
                      </a:r>
                      <a:r>
                        <a:rPr lang="en-US" sz="2400" dirty="0" err="1">
                          <a:effectLst/>
                        </a:rPr>
                        <a:t>Provinsi</a:t>
                      </a:r>
                      <a:r>
                        <a:rPr lang="en-US" sz="2400" dirty="0">
                          <a:effectLst/>
                        </a:rPr>
                        <a:t>, </a:t>
                      </a:r>
                      <a:r>
                        <a:rPr lang="en-US" sz="2400" dirty="0" err="1">
                          <a:effectLst/>
                        </a:rPr>
                        <a:t>dan</a:t>
                      </a:r>
                      <a:r>
                        <a:rPr lang="en-US" sz="2400" dirty="0">
                          <a:effectLst/>
                        </a:rPr>
                        <a:t> </a:t>
                      </a:r>
                      <a:r>
                        <a:rPr lang="en-US" sz="2400" dirty="0" err="1">
                          <a:effectLst/>
                        </a:rPr>
                        <a:t>Kabupaten</a:t>
                      </a:r>
                      <a:r>
                        <a:rPr lang="en-US" sz="2400" dirty="0">
                          <a:effectLst/>
                        </a:rPr>
                        <a:t>/Kota</a:t>
                      </a:r>
                      <a:endParaRPr lang="en-US" sz="24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txBody>
                  <a:tcPr marL="63024" marR="63024" marT="0" marB="0"/>
                </a:tc>
                <a:tc>
                  <a:txBody>
                    <a:bodyPr/>
                    <a:lstStyle/>
                    <a:p>
                      <a:pPr marL="342900" marR="0" lvl="0" indent="-342900">
                        <a:lnSpc>
                          <a:spcPct val="115000"/>
                        </a:lnSpc>
                        <a:spcBef>
                          <a:spcPts val="0"/>
                        </a:spcBef>
                        <a:spcAft>
                          <a:spcPts val="0"/>
                        </a:spcAft>
                        <a:buFont typeface="+mj-lt"/>
                        <a:buAutoNum type="arabicPeriod" startAt="3"/>
                      </a:pPr>
                      <a:r>
                        <a:rPr lang="id-ID" sz="1100" dirty="0">
                          <a:effectLst/>
                        </a:rPr>
                        <a:t> </a:t>
                      </a:r>
                      <a:endParaRPr lang="en-US" sz="900" dirty="0">
                        <a:effectLst/>
                      </a:endParaRPr>
                    </a:p>
                    <a:p>
                      <a:pPr marL="1143000" marR="0" lvl="2" indent="-228600">
                        <a:lnSpc>
                          <a:spcPct val="115000"/>
                        </a:lnSpc>
                        <a:spcBef>
                          <a:spcPts val="0"/>
                        </a:spcBef>
                        <a:spcAft>
                          <a:spcPts val="0"/>
                        </a:spcAft>
                        <a:buSzPts val="1200"/>
                        <a:buFont typeface="Times New Roman" panose="02020603050405020304" pitchFamily="18" charset="0"/>
                        <a:buAutoNum type="arabicPeriod"/>
                      </a:pPr>
                      <a:r>
                        <a:rPr lang="en-US" sz="2800" dirty="0" err="1">
                          <a:effectLst/>
                        </a:rPr>
                        <a:t>Menjelaskan</a:t>
                      </a:r>
                      <a:r>
                        <a:rPr lang="en-US" sz="2800" dirty="0">
                          <a:effectLst/>
                        </a:rPr>
                        <a:t> </a:t>
                      </a:r>
                      <a:r>
                        <a:rPr lang="en-US" sz="2800" dirty="0" err="1">
                          <a:effectLst/>
                        </a:rPr>
                        <a:t>pengertian</a:t>
                      </a:r>
                      <a:r>
                        <a:rPr lang="en-US" sz="2800" dirty="0">
                          <a:effectLst/>
                        </a:rPr>
                        <a:t> </a:t>
                      </a:r>
                      <a:r>
                        <a:rPr lang="en-US" sz="2800" dirty="0" err="1">
                          <a:effectLst/>
                        </a:rPr>
                        <a:t>pembangunan</a:t>
                      </a:r>
                      <a:endParaRPr lang="en-US" sz="2800" dirty="0">
                        <a:effectLst/>
                      </a:endParaRPr>
                    </a:p>
                    <a:p>
                      <a:pPr marL="1143000" marR="0" lvl="2" indent="-228600">
                        <a:lnSpc>
                          <a:spcPct val="115000"/>
                        </a:lnSpc>
                        <a:spcBef>
                          <a:spcPts val="0"/>
                        </a:spcBef>
                        <a:spcAft>
                          <a:spcPts val="0"/>
                        </a:spcAft>
                        <a:buSzPts val="1200"/>
                        <a:buFont typeface="Times New Roman" panose="02020603050405020304" pitchFamily="18" charset="0"/>
                        <a:buAutoNum type="arabicPeriod"/>
                      </a:pPr>
                      <a:r>
                        <a:rPr lang="en-US" sz="2800" dirty="0" err="1">
                          <a:effectLst/>
                        </a:rPr>
                        <a:t>Menganalisis</a:t>
                      </a:r>
                      <a:r>
                        <a:rPr lang="en-US" sz="2800" dirty="0">
                          <a:effectLst/>
                        </a:rPr>
                        <a:t> </a:t>
                      </a:r>
                      <a:r>
                        <a:rPr lang="en-US" sz="2800" dirty="0" err="1">
                          <a:effectLst/>
                        </a:rPr>
                        <a:t>pembangunan</a:t>
                      </a:r>
                      <a:r>
                        <a:rPr lang="en-US" sz="2800" dirty="0">
                          <a:effectLst/>
                        </a:rPr>
                        <a:t> </a:t>
                      </a:r>
                      <a:r>
                        <a:rPr lang="en-US" sz="2800" dirty="0" err="1">
                          <a:effectLst/>
                        </a:rPr>
                        <a:t>wilayah</a:t>
                      </a:r>
                      <a:r>
                        <a:rPr lang="en-US" sz="2800" dirty="0">
                          <a:effectLst/>
                        </a:rPr>
                        <a:t> </a:t>
                      </a:r>
                      <a:r>
                        <a:rPr lang="en-US" sz="2800" dirty="0" err="1">
                          <a:effectLst/>
                        </a:rPr>
                        <a:t>berdasarkan</a:t>
                      </a:r>
                      <a:r>
                        <a:rPr lang="en-US" sz="2800" dirty="0">
                          <a:effectLst/>
                        </a:rPr>
                        <a:t> </a:t>
                      </a:r>
                      <a:r>
                        <a:rPr lang="en-US" sz="2800" dirty="0" err="1">
                          <a:effectLst/>
                        </a:rPr>
                        <a:t>indikator</a:t>
                      </a:r>
                      <a:r>
                        <a:rPr lang="en-US" sz="2800" dirty="0">
                          <a:effectLst/>
                        </a:rPr>
                        <a:t> </a:t>
                      </a:r>
                      <a:r>
                        <a:rPr lang="en-US" sz="2800" dirty="0" err="1">
                          <a:effectLst/>
                        </a:rPr>
                        <a:t>pembangunan</a:t>
                      </a:r>
                      <a:endParaRPr lang="en-US" sz="2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024" marR="63024" marT="0" marB="0"/>
                </a:tc>
                <a:extLst>
                  <a:ext uri="{0D108BD9-81ED-4DB2-BD59-A6C34878D82A}">
                    <a16:rowId xmlns:a16="http://schemas.microsoft.com/office/drawing/2014/main" val="1354470811"/>
                  </a:ext>
                </a:extLst>
              </a:tr>
              <a:tr h="1663244">
                <a:tc>
                  <a:txBody>
                    <a:bodyPr/>
                    <a:lstStyle/>
                    <a:p>
                      <a:pPr marL="457200" marR="0" lvl="1" indent="0" algn="just">
                        <a:lnSpc>
                          <a:spcPct val="107000"/>
                        </a:lnSpc>
                        <a:spcBef>
                          <a:spcPts val="0"/>
                        </a:spcBef>
                        <a:spcAft>
                          <a:spcPts val="0"/>
                        </a:spcAft>
                        <a:buClr>
                          <a:srgbClr val="0D0D0D"/>
                        </a:buClr>
                        <a:buFont typeface="+mj-lt"/>
                        <a:buNone/>
                      </a:pPr>
                      <a:r>
                        <a:rPr lang="id-ID" sz="2400" dirty="0">
                          <a:effectLst/>
                        </a:rPr>
                        <a:t>Membuat peta pengelompokan penggunaan lahan di wilayah Kabupaten/Kota/Provinsi berdasarkan data wilayah setempat</a:t>
                      </a:r>
                      <a:endParaRPr lang="en-US" sz="2400" dirty="0">
                        <a:solidFill>
                          <a:srgbClr val="000000"/>
                        </a:solidFill>
                        <a:effectLst/>
                        <a:latin typeface="Bookman Old Style" panose="02050604050505020204" pitchFamily="18" charset="0"/>
                        <a:ea typeface="Times New Roman" panose="02020603050405020304" pitchFamily="18" charset="0"/>
                        <a:cs typeface="Times New Roman" panose="02020603050405020304" pitchFamily="18" charset="0"/>
                      </a:endParaRPr>
                    </a:p>
                  </a:txBody>
                  <a:tcPr marL="63024" marR="63024" marT="0" marB="0"/>
                </a:tc>
                <a:tc>
                  <a:txBody>
                    <a:bodyPr/>
                    <a:lstStyle/>
                    <a:p>
                      <a:pPr marL="376555" marR="0" indent="-376555" algn="just">
                        <a:lnSpc>
                          <a:spcPct val="107000"/>
                        </a:lnSpc>
                        <a:spcBef>
                          <a:spcPts val="0"/>
                        </a:spcBef>
                        <a:spcAft>
                          <a:spcPts val="0"/>
                        </a:spcAft>
                      </a:pPr>
                      <a:r>
                        <a:rPr lang="en-US" sz="2400" dirty="0">
                          <a:effectLst/>
                        </a:rPr>
                        <a:t>4.1.1. </a:t>
                      </a:r>
                      <a:r>
                        <a:rPr lang="id-ID" sz="2400" dirty="0">
                          <a:effectLst/>
                        </a:rPr>
                        <a:t>Membuat peta kawasan lindung</a:t>
                      </a:r>
                      <a:endParaRPr lang="en-US" sz="24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txBody>
                  <a:tcPr marL="63024" marR="63024" marT="0" marB="0"/>
                </a:tc>
                <a:extLst>
                  <a:ext uri="{0D108BD9-81ED-4DB2-BD59-A6C34878D82A}">
                    <a16:rowId xmlns:a16="http://schemas.microsoft.com/office/drawing/2014/main" val="3895641676"/>
                  </a:ext>
                </a:extLst>
              </a:tr>
            </a:tbl>
          </a:graphicData>
        </a:graphic>
      </p:graphicFrame>
    </p:spTree>
    <p:extLst>
      <p:ext uri="{BB962C8B-B14F-4D97-AF65-F5344CB8AC3E}">
        <p14:creationId xmlns:p14="http://schemas.microsoft.com/office/powerpoint/2010/main" val="2191695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3356A-E252-4427-96BC-326AC2031A0D}"/>
              </a:ext>
            </a:extLst>
          </p:cNvPr>
          <p:cNvSpPr>
            <a:spLocks noGrp="1"/>
          </p:cNvSpPr>
          <p:nvPr>
            <p:ph type="title"/>
          </p:nvPr>
        </p:nvSpPr>
        <p:spPr>
          <a:xfrm>
            <a:off x="838200" y="155575"/>
            <a:ext cx="10515600" cy="739775"/>
          </a:xfrm>
        </p:spPr>
        <p:txBody>
          <a:bodyPr/>
          <a:lstStyle/>
          <a:p>
            <a:pPr algn="ctr"/>
            <a:r>
              <a:rPr lang="id-ID" dirty="0"/>
              <a:t>Definisi Pembangunan</a:t>
            </a:r>
          </a:p>
        </p:txBody>
      </p:sp>
      <p:sp>
        <p:nvSpPr>
          <p:cNvPr id="3" name="Content Placeholder 2">
            <a:extLst>
              <a:ext uri="{FF2B5EF4-FFF2-40B4-BE49-F238E27FC236}">
                <a16:creationId xmlns:a16="http://schemas.microsoft.com/office/drawing/2014/main" id="{70677B74-C4C2-4747-87B0-8CC64B4C0135}"/>
              </a:ext>
            </a:extLst>
          </p:cNvPr>
          <p:cNvSpPr>
            <a:spLocks noGrp="1"/>
          </p:cNvSpPr>
          <p:nvPr>
            <p:ph idx="1"/>
          </p:nvPr>
        </p:nvSpPr>
        <p:spPr>
          <a:xfrm>
            <a:off x="838200" y="895350"/>
            <a:ext cx="10515600" cy="5597525"/>
          </a:xfrm>
        </p:spPr>
        <p:txBody>
          <a:bodyPr>
            <a:normAutofit lnSpcReduction="10000"/>
          </a:bodyPr>
          <a:lstStyle/>
          <a:p>
            <a:pPr algn="just"/>
            <a:r>
              <a:rPr lang="en-US" dirty="0" err="1"/>
              <a:t>Pendapat</a:t>
            </a:r>
            <a:r>
              <a:rPr lang="en-US" dirty="0"/>
              <a:t> </a:t>
            </a:r>
            <a:r>
              <a:rPr lang="en-US" dirty="0" err="1"/>
              <a:t>Kleinjans</a:t>
            </a:r>
            <a:r>
              <a:rPr lang="en-US" dirty="0"/>
              <a:t> </a:t>
            </a:r>
            <a:r>
              <a:rPr lang="en-US" dirty="0" err="1"/>
              <a:t>mengenai</a:t>
            </a:r>
            <a:r>
              <a:rPr lang="en-US" dirty="0"/>
              <a:t> </a:t>
            </a:r>
            <a:r>
              <a:rPr lang="en-US" dirty="0" err="1"/>
              <a:t>definisi</a:t>
            </a:r>
            <a:r>
              <a:rPr lang="en-US" dirty="0"/>
              <a:t> </a:t>
            </a:r>
            <a:r>
              <a:rPr lang="en-US" dirty="0" err="1"/>
              <a:t>dari</a:t>
            </a:r>
            <a:r>
              <a:rPr lang="en-US" dirty="0"/>
              <a:t> </a:t>
            </a:r>
            <a:r>
              <a:rPr lang="en-US" dirty="0" err="1"/>
              <a:t>Pengertian</a:t>
            </a:r>
            <a:r>
              <a:rPr lang="en-US" dirty="0"/>
              <a:t> Pembangunan </a:t>
            </a:r>
            <a:r>
              <a:rPr lang="en-US" dirty="0" err="1"/>
              <a:t>yaitu</a:t>
            </a:r>
            <a:r>
              <a:rPr lang="en-US" dirty="0"/>
              <a:t> </a:t>
            </a:r>
            <a:r>
              <a:rPr lang="en-US" dirty="0" err="1"/>
              <a:t>suatu</a:t>
            </a:r>
            <a:r>
              <a:rPr lang="en-US" dirty="0"/>
              <a:t> proses </a:t>
            </a:r>
            <a:r>
              <a:rPr lang="en-US" dirty="0" err="1"/>
              <a:t>pencapaian</a:t>
            </a:r>
            <a:r>
              <a:rPr lang="en-US" dirty="0"/>
              <a:t> </a:t>
            </a:r>
            <a:r>
              <a:rPr lang="en-US" dirty="0" err="1"/>
              <a:t>pengetahuan</a:t>
            </a:r>
            <a:r>
              <a:rPr lang="en-US" dirty="0"/>
              <a:t> dan </a:t>
            </a:r>
            <a:r>
              <a:rPr lang="en-US" dirty="0" err="1"/>
              <a:t>keterampilan</a:t>
            </a:r>
            <a:r>
              <a:rPr lang="en-US" dirty="0"/>
              <a:t> </a:t>
            </a:r>
            <a:r>
              <a:rPr lang="en-US" dirty="0" err="1"/>
              <a:t>baru</a:t>
            </a:r>
            <a:r>
              <a:rPr lang="en-US" dirty="0"/>
              <a:t>, </a:t>
            </a:r>
            <a:r>
              <a:rPr lang="en-US" dirty="0" err="1"/>
              <a:t>perluasan</a:t>
            </a:r>
            <a:r>
              <a:rPr lang="en-US" dirty="0"/>
              <a:t> </a:t>
            </a:r>
            <a:r>
              <a:rPr lang="en-US" dirty="0" err="1"/>
              <a:t>wawasan</a:t>
            </a:r>
            <a:r>
              <a:rPr lang="en-US" dirty="0"/>
              <a:t> </a:t>
            </a:r>
            <a:r>
              <a:rPr lang="en-US" dirty="0" err="1"/>
              <a:t>manusia</a:t>
            </a:r>
            <a:r>
              <a:rPr lang="en-US" dirty="0"/>
              <a:t>, </a:t>
            </a:r>
            <a:r>
              <a:rPr lang="en-US" dirty="0" err="1"/>
              <a:t>tumbuhnya</a:t>
            </a:r>
            <a:r>
              <a:rPr lang="en-US" dirty="0"/>
              <a:t> </a:t>
            </a:r>
            <a:r>
              <a:rPr lang="en-US" dirty="0" err="1"/>
              <a:t>suatu</a:t>
            </a:r>
            <a:r>
              <a:rPr lang="en-US" dirty="0"/>
              <a:t> </a:t>
            </a:r>
            <a:r>
              <a:rPr lang="en-US" dirty="0" err="1"/>
              <a:t>kesadaran</a:t>
            </a:r>
            <a:r>
              <a:rPr lang="en-US" dirty="0"/>
              <a:t> </a:t>
            </a:r>
            <a:r>
              <a:rPr lang="en-US" dirty="0" err="1"/>
              <a:t>baru</a:t>
            </a:r>
            <a:r>
              <a:rPr lang="en-US" dirty="0"/>
              <a:t>, </a:t>
            </a:r>
            <a:r>
              <a:rPr lang="en-US" dirty="0" err="1"/>
              <a:t>meningkatnya</a:t>
            </a:r>
            <a:r>
              <a:rPr lang="en-US" dirty="0"/>
              <a:t> </a:t>
            </a:r>
            <a:r>
              <a:rPr lang="en-US" dirty="0" err="1"/>
              <a:t>semangat</a:t>
            </a:r>
            <a:r>
              <a:rPr lang="en-US" dirty="0"/>
              <a:t> </a:t>
            </a:r>
            <a:r>
              <a:rPr lang="en-US" dirty="0" err="1"/>
              <a:t>kemanusiaan</a:t>
            </a:r>
            <a:r>
              <a:rPr lang="en-US" dirty="0"/>
              <a:t> dan </a:t>
            </a:r>
            <a:r>
              <a:rPr lang="en-US" dirty="0" err="1"/>
              <a:t>suntikan</a:t>
            </a:r>
            <a:r>
              <a:rPr lang="en-US" dirty="0"/>
              <a:t> </a:t>
            </a:r>
            <a:r>
              <a:rPr lang="en-US" dirty="0" err="1"/>
              <a:t>kepercayaan</a:t>
            </a:r>
            <a:r>
              <a:rPr lang="en-US" dirty="0"/>
              <a:t> </a:t>
            </a:r>
            <a:r>
              <a:rPr lang="en-US" dirty="0" err="1"/>
              <a:t>diri</a:t>
            </a:r>
            <a:r>
              <a:rPr lang="en-US" dirty="0"/>
              <a:t>.</a:t>
            </a:r>
            <a:endParaRPr lang="id-ID" dirty="0"/>
          </a:p>
          <a:p>
            <a:pPr algn="just"/>
            <a:r>
              <a:rPr lang="en-US" b="1" i="1" dirty="0" err="1"/>
              <a:t>Siagian</a:t>
            </a:r>
            <a:r>
              <a:rPr lang="en-US" b="1" i="1" dirty="0"/>
              <a:t> (1994)</a:t>
            </a:r>
            <a:r>
              <a:rPr lang="en-US" dirty="0"/>
              <a:t> </a:t>
            </a:r>
            <a:r>
              <a:rPr lang="en-US" dirty="0" err="1"/>
              <a:t>memberikan</a:t>
            </a:r>
            <a:r>
              <a:rPr lang="en-US" dirty="0"/>
              <a:t> </a:t>
            </a:r>
            <a:r>
              <a:rPr lang="en-US" dirty="0" err="1"/>
              <a:t>pengertian</a:t>
            </a:r>
            <a:r>
              <a:rPr lang="en-US" dirty="0"/>
              <a:t> </a:t>
            </a:r>
            <a:r>
              <a:rPr lang="en-US" dirty="0" err="1"/>
              <a:t>tentang</a:t>
            </a:r>
            <a:r>
              <a:rPr lang="en-US" dirty="0"/>
              <a:t> </a:t>
            </a:r>
            <a:r>
              <a:rPr lang="en-US" dirty="0" err="1"/>
              <a:t>pembangunan</a:t>
            </a:r>
            <a:r>
              <a:rPr lang="en-US" dirty="0"/>
              <a:t> </a:t>
            </a:r>
            <a:r>
              <a:rPr lang="en-US" dirty="0" err="1"/>
              <a:t>sebagai</a:t>
            </a:r>
            <a:r>
              <a:rPr lang="en-US" dirty="0"/>
              <a:t> “</a:t>
            </a:r>
            <a:r>
              <a:rPr lang="en-US" dirty="0" err="1"/>
              <a:t>Suatu</a:t>
            </a:r>
            <a:r>
              <a:rPr lang="en-US" dirty="0"/>
              <a:t> </a:t>
            </a:r>
            <a:r>
              <a:rPr lang="en-US" dirty="0" err="1"/>
              <a:t>usaha</a:t>
            </a:r>
            <a:r>
              <a:rPr lang="en-US" dirty="0"/>
              <a:t> </a:t>
            </a:r>
            <a:r>
              <a:rPr lang="en-US" dirty="0" err="1"/>
              <a:t>atau</a:t>
            </a:r>
            <a:r>
              <a:rPr lang="en-US" dirty="0"/>
              <a:t> </a:t>
            </a:r>
            <a:r>
              <a:rPr lang="en-US" dirty="0" err="1"/>
              <a:t>rangkaian</a:t>
            </a:r>
            <a:r>
              <a:rPr lang="en-US" dirty="0"/>
              <a:t> </a:t>
            </a:r>
            <a:r>
              <a:rPr lang="en-US" dirty="0" err="1"/>
              <a:t>usaha</a:t>
            </a:r>
            <a:r>
              <a:rPr lang="en-US" dirty="0"/>
              <a:t> </a:t>
            </a:r>
            <a:r>
              <a:rPr lang="en-US" dirty="0" err="1"/>
              <a:t>pertumbuhan</a:t>
            </a:r>
            <a:r>
              <a:rPr lang="en-US" dirty="0"/>
              <a:t> dan </a:t>
            </a:r>
            <a:r>
              <a:rPr lang="en-US" dirty="0" err="1"/>
              <a:t>perubahan</a:t>
            </a:r>
            <a:r>
              <a:rPr lang="en-US" dirty="0"/>
              <a:t> yang </a:t>
            </a:r>
            <a:r>
              <a:rPr lang="en-US" dirty="0" err="1"/>
              <a:t>berencana</a:t>
            </a:r>
            <a:r>
              <a:rPr lang="en-US" dirty="0"/>
              <a:t> dan </a:t>
            </a:r>
            <a:r>
              <a:rPr lang="en-US" dirty="0" err="1"/>
              <a:t>dilakukan</a:t>
            </a:r>
            <a:r>
              <a:rPr lang="en-US" dirty="0"/>
              <a:t> </a:t>
            </a:r>
            <a:r>
              <a:rPr lang="en-US" dirty="0" err="1"/>
              <a:t>secara</a:t>
            </a:r>
            <a:r>
              <a:rPr lang="en-US" dirty="0"/>
              <a:t> </a:t>
            </a:r>
            <a:r>
              <a:rPr lang="en-US" dirty="0" err="1"/>
              <a:t>sadar</a:t>
            </a:r>
            <a:r>
              <a:rPr lang="en-US" dirty="0"/>
              <a:t> oleh </a:t>
            </a:r>
            <a:r>
              <a:rPr lang="en-US" dirty="0" err="1"/>
              <a:t>suatu</a:t>
            </a:r>
            <a:r>
              <a:rPr lang="en-US" dirty="0"/>
              <a:t> </a:t>
            </a:r>
            <a:r>
              <a:rPr lang="en-US" dirty="0" err="1"/>
              <a:t>bangsa</a:t>
            </a:r>
            <a:r>
              <a:rPr lang="en-US" dirty="0"/>
              <a:t>, negara dan </a:t>
            </a:r>
            <a:r>
              <a:rPr lang="en-US" dirty="0" err="1"/>
              <a:t>pemerintah</a:t>
            </a:r>
            <a:r>
              <a:rPr lang="en-US" dirty="0"/>
              <a:t>, </a:t>
            </a:r>
            <a:r>
              <a:rPr lang="en-US" dirty="0" err="1"/>
              <a:t>menuju</a:t>
            </a:r>
            <a:r>
              <a:rPr lang="en-US" dirty="0"/>
              <a:t> </a:t>
            </a:r>
            <a:r>
              <a:rPr lang="en-US" dirty="0" err="1"/>
              <a:t>modernitas</a:t>
            </a:r>
            <a:r>
              <a:rPr lang="en-US" dirty="0"/>
              <a:t> </a:t>
            </a:r>
            <a:r>
              <a:rPr lang="en-US" dirty="0" err="1"/>
              <a:t>dalam</a:t>
            </a:r>
            <a:r>
              <a:rPr lang="en-US" dirty="0"/>
              <a:t> </a:t>
            </a:r>
            <a:r>
              <a:rPr lang="en-US" dirty="0" err="1"/>
              <a:t>rangka</a:t>
            </a:r>
            <a:r>
              <a:rPr lang="en-US" dirty="0"/>
              <a:t> </a:t>
            </a:r>
            <a:r>
              <a:rPr lang="en-US" dirty="0" err="1"/>
              <a:t>pembinaan</a:t>
            </a:r>
            <a:r>
              <a:rPr lang="en-US" dirty="0"/>
              <a:t> </a:t>
            </a:r>
            <a:r>
              <a:rPr lang="en-US" dirty="0" err="1"/>
              <a:t>bangsa</a:t>
            </a:r>
            <a:r>
              <a:rPr lang="en-US" dirty="0"/>
              <a:t> </a:t>
            </a:r>
            <a:r>
              <a:rPr lang="en-US" i="1" dirty="0"/>
              <a:t>(nation building)</a:t>
            </a:r>
            <a:r>
              <a:rPr lang="en-US" dirty="0"/>
              <a:t>”. </a:t>
            </a:r>
            <a:endParaRPr lang="id-ID" dirty="0"/>
          </a:p>
          <a:p>
            <a:pPr algn="just"/>
            <a:r>
              <a:rPr lang="en-US" dirty="0"/>
              <a:t>Shoemaker </a:t>
            </a:r>
            <a:r>
              <a:rPr lang="en-US" dirty="0" err="1"/>
              <a:t>mengungkapkan</a:t>
            </a:r>
            <a:r>
              <a:rPr lang="en-US" dirty="0"/>
              <a:t> </a:t>
            </a:r>
            <a:r>
              <a:rPr lang="en-US" dirty="0" err="1"/>
              <a:t>Pengertian</a:t>
            </a:r>
            <a:r>
              <a:rPr lang="en-US" dirty="0"/>
              <a:t> Pembangunan </a:t>
            </a:r>
            <a:r>
              <a:rPr lang="en-US" dirty="0" err="1"/>
              <a:t>merupakan</a:t>
            </a:r>
            <a:r>
              <a:rPr lang="en-US" dirty="0"/>
              <a:t> </a:t>
            </a:r>
            <a:r>
              <a:rPr lang="en-US" dirty="0" err="1"/>
              <a:t>suatu</a:t>
            </a:r>
            <a:r>
              <a:rPr lang="en-US" dirty="0"/>
              <a:t> </a:t>
            </a:r>
            <a:r>
              <a:rPr lang="en-US" dirty="0" err="1"/>
              <a:t>jenis</a:t>
            </a:r>
            <a:r>
              <a:rPr lang="en-US" dirty="0"/>
              <a:t> </a:t>
            </a:r>
            <a:r>
              <a:rPr lang="en-US" dirty="0" err="1"/>
              <a:t>perubahan</a:t>
            </a:r>
            <a:r>
              <a:rPr lang="en-US" dirty="0"/>
              <a:t> </a:t>
            </a:r>
            <a:r>
              <a:rPr lang="en-US" dirty="0" err="1"/>
              <a:t>sosial</a:t>
            </a:r>
            <a:r>
              <a:rPr lang="en-US" dirty="0"/>
              <a:t> </a:t>
            </a:r>
            <a:r>
              <a:rPr lang="en-US" dirty="0" err="1"/>
              <a:t>dimana</a:t>
            </a:r>
            <a:r>
              <a:rPr lang="en-US" dirty="0"/>
              <a:t> ide-ide </a:t>
            </a:r>
            <a:r>
              <a:rPr lang="en-US" dirty="0" err="1"/>
              <a:t>baru</a:t>
            </a:r>
            <a:r>
              <a:rPr lang="en-US" dirty="0"/>
              <a:t> </a:t>
            </a:r>
            <a:r>
              <a:rPr lang="en-US" dirty="0" err="1"/>
              <a:t>diperkenalkan</a:t>
            </a:r>
            <a:r>
              <a:rPr lang="en-US" dirty="0"/>
              <a:t> </a:t>
            </a:r>
            <a:r>
              <a:rPr lang="en-US" dirty="0" err="1"/>
              <a:t>kepada</a:t>
            </a:r>
            <a:r>
              <a:rPr lang="en-US" dirty="0"/>
              <a:t> </a:t>
            </a:r>
            <a:r>
              <a:rPr lang="en-US" dirty="0" err="1"/>
              <a:t>suatu</a:t>
            </a:r>
            <a:r>
              <a:rPr lang="en-US" dirty="0"/>
              <a:t> </a:t>
            </a:r>
            <a:r>
              <a:rPr lang="en-US" dirty="0" err="1"/>
              <a:t>sistem</a:t>
            </a:r>
            <a:r>
              <a:rPr lang="en-US" dirty="0"/>
              <a:t> </a:t>
            </a:r>
            <a:r>
              <a:rPr lang="en-US" dirty="0" err="1"/>
              <a:t>sosial</a:t>
            </a:r>
            <a:r>
              <a:rPr lang="en-US" dirty="0"/>
              <a:t> </a:t>
            </a:r>
            <a:r>
              <a:rPr lang="en-US" dirty="0" err="1"/>
              <a:t>untuk</a:t>
            </a:r>
            <a:r>
              <a:rPr lang="en-US" dirty="0"/>
              <a:t> </a:t>
            </a:r>
            <a:r>
              <a:rPr lang="en-US" dirty="0" err="1"/>
              <a:t>menghasilkan</a:t>
            </a:r>
            <a:r>
              <a:rPr lang="en-US" dirty="0"/>
              <a:t> </a:t>
            </a:r>
            <a:r>
              <a:rPr lang="en-US" dirty="0" err="1"/>
              <a:t>pendapatan</a:t>
            </a:r>
            <a:r>
              <a:rPr lang="en-US" dirty="0"/>
              <a:t> </a:t>
            </a:r>
            <a:r>
              <a:rPr lang="en-US" dirty="0" err="1"/>
              <a:t>perkapita</a:t>
            </a:r>
            <a:r>
              <a:rPr lang="en-US" dirty="0"/>
              <a:t> dan </a:t>
            </a:r>
            <a:r>
              <a:rPr lang="en-US" dirty="0" err="1"/>
              <a:t>tingkat</a:t>
            </a:r>
            <a:r>
              <a:rPr lang="en-US" dirty="0"/>
              <a:t> </a:t>
            </a:r>
            <a:r>
              <a:rPr lang="en-US" dirty="0" err="1"/>
              <a:t>kehidupan</a:t>
            </a:r>
            <a:r>
              <a:rPr lang="en-US" dirty="0"/>
              <a:t> yang </a:t>
            </a:r>
            <a:r>
              <a:rPr lang="en-US" dirty="0" err="1"/>
              <a:t>lebih</a:t>
            </a:r>
            <a:r>
              <a:rPr lang="en-US" dirty="0"/>
              <a:t> </a:t>
            </a:r>
            <a:r>
              <a:rPr lang="en-US" dirty="0" err="1"/>
              <a:t>tinggi</a:t>
            </a:r>
            <a:r>
              <a:rPr lang="en-US" dirty="0"/>
              <a:t> </a:t>
            </a:r>
            <a:r>
              <a:rPr lang="en-US" dirty="0" err="1"/>
              <a:t>melalui</a:t>
            </a:r>
            <a:r>
              <a:rPr lang="en-US" dirty="0"/>
              <a:t> </a:t>
            </a:r>
            <a:r>
              <a:rPr lang="en-US" dirty="0" err="1"/>
              <a:t>metode</a:t>
            </a:r>
            <a:r>
              <a:rPr lang="en-US" dirty="0"/>
              <a:t> </a:t>
            </a:r>
            <a:r>
              <a:rPr lang="en-US" dirty="0" err="1"/>
              <a:t>produksi</a:t>
            </a:r>
            <a:r>
              <a:rPr lang="en-US" dirty="0"/>
              <a:t> yang </a:t>
            </a:r>
            <a:r>
              <a:rPr lang="en-US" dirty="0" err="1"/>
              <a:t>lebih</a:t>
            </a:r>
            <a:r>
              <a:rPr lang="en-US" dirty="0"/>
              <a:t> </a:t>
            </a:r>
            <a:r>
              <a:rPr lang="en-US" dirty="0" err="1"/>
              <a:t>modernisasi</a:t>
            </a:r>
            <a:r>
              <a:rPr lang="en-US" dirty="0"/>
              <a:t> pada </a:t>
            </a:r>
            <a:r>
              <a:rPr lang="en-US" dirty="0" err="1"/>
              <a:t>tingkat</a:t>
            </a:r>
            <a:r>
              <a:rPr lang="en-US" dirty="0"/>
              <a:t> </a:t>
            </a:r>
            <a:r>
              <a:rPr lang="en-US" dirty="0" err="1"/>
              <a:t>sistem</a:t>
            </a:r>
            <a:r>
              <a:rPr lang="en-US" dirty="0"/>
              <a:t> </a:t>
            </a:r>
            <a:r>
              <a:rPr lang="en-US" dirty="0" err="1"/>
              <a:t>sosial</a:t>
            </a:r>
            <a:endParaRPr lang="id-ID" dirty="0"/>
          </a:p>
          <a:p>
            <a:pPr marL="0" indent="0" algn="just">
              <a:buNone/>
            </a:pPr>
            <a:endParaRPr lang="id-ID" dirty="0"/>
          </a:p>
        </p:txBody>
      </p:sp>
    </p:spTree>
    <p:extLst>
      <p:ext uri="{BB962C8B-B14F-4D97-AF65-F5344CB8AC3E}">
        <p14:creationId xmlns:p14="http://schemas.microsoft.com/office/powerpoint/2010/main" val="3499081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1FC77B-0014-4F77-907C-F82F0F240C28}"/>
              </a:ext>
            </a:extLst>
          </p:cNvPr>
          <p:cNvSpPr>
            <a:spLocks noGrp="1"/>
          </p:cNvSpPr>
          <p:nvPr>
            <p:ph idx="1"/>
          </p:nvPr>
        </p:nvSpPr>
        <p:spPr/>
        <p:txBody>
          <a:bodyPr/>
          <a:lstStyle/>
          <a:p>
            <a:pPr algn="just"/>
            <a:r>
              <a:rPr lang="en-US" dirty="0" err="1"/>
              <a:t>Pengertian</a:t>
            </a:r>
            <a:r>
              <a:rPr lang="en-US" dirty="0"/>
              <a:t> Pembangunan </a:t>
            </a:r>
            <a:r>
              <a:rPr lang="en-US" dirty="0" err="1"/>
              <a:t>adalah</a:t>
            </a:r>
            <a:r>
              <a:rPr lang="en-US" dirty="0"/>
              <a:t> </a:t>
            </a:r>
            <a:r>
              <a:rPr lang="en-US" dirty="0" err="1"/>
              <a:t>suatu</a:t>
            </a:r>
            <a:r>
              <a:rPr lang="en-US" dirty="0"/>
              <a:t> proses </a:t>
            </a:r>
            <a:r>
              <a:rPr lang="en-US" dirty="0" err="1"/>
              <a:t>perubahan</a:t>
            </a:r>
            <a:r>
              <a:rPr lang="en-US" dirty="0"/>
              <a:t> </a:t>
            </a:r>
            <a:r>
              <a:rPr lang="en-US" dirty="0" err="1"/>
              <a:t>ke</a:t>
            </a:r>
            <a:r>
              <a:rPr lang="en-US" dirty="0"/>
              <a:t> </a:t>
            </a:r>
            <a:r>
              <a:rPr lang="en-US" dirty="0" err="1"/>
              <a:t>arah</a:t>
            </a:r>
            <a:r>
              <a:rPr lang="en-US" dirty="0"/>
              <a:t> yang </a:t>
            </a:r>
            <a:r>
              <a:rPr lang="en-US" dirty="0" err="1"/>
              <a:t>lebih</a:t>
            </a:r>
            <a:r>
              <a:rPr lang="en-US" dirty="0"/>
              <a:t> </a:t>
            </a:r>
            <a:r>
              <a:rPr lang="en-US" dirty="0" err="1"/>
              <a:t>baik</a:t>
            </a:r>
            <a:r>
              <a:rPr lang="en-US" dirty="0"/>
              <a:t> </a:t>
            </a:r>
            <a:r>
              <a:rPr lang="id-ID" dirty="0"/>
              <a:t>sesuai dengan norma-norma yang berlaku </a:t>
            </a:r>
            <a:r>
              <a:rPr lang="en-US" dirty="0" err="1"/>
              <a:t>dalam</a:t>
            </a:r>
            <a:r>
              <a:rPr lang="en-US" dirty="0"/>
              <a:t> </a:t>
            </a:r>
            <a:r>
              <a:rPr lang="en-US" dirty="0" err="1"/>
              <a:t>lingkungan</a:t>
            </a:r>
            <a:r>
              <a:rPr lang="en-US" dirty="0"/>
              <a:t> </a:t>
            </a:r>
            <a:r>
              <a:rPr lang="en-US" dirty="0" err="1"/>
              <a:t>masyarakat</a:t>
            </a:r>
            <a:r>
              <a:rPr lang="en-US" dirty="0"/>
              <a:t>.</a:t>
            </a:r>
            <a:endParaRPr lang="id-ID" dirty="0"/>
          </a:p>
          <a:p>
            <a:pPr marL="0" indent="0" algn="just">
              <a:buNone/>
            </a:pPr>
            <a:endParaRPr lang="id-ID" dirty="0"/>
          </a:p>
          <a:p>
            <a:pPr algn="just"/>
            <a:r>
              <a:rPr lang="id-ID" dirty="0"/>
              <a:t>Pembangunan merupakan seperangkat yang terencana dan terarah  dalam menghasilkan sesuatu yang dapat dimanfaatkan dalam memenuhi kebutuhan dan meningkatkan kesejahteraan manusia</a:t>
            </a:r>
          </a:p>
        </p:txBody>
      </p:sp>
    </p:spTree>
    <p:extLst>
      <p:ext uri="{BB962C8B-B14F-4D97-AF65-F5344CB8AC3E}">
        <p14:creationId xmlns:p14="http://schemas.microsoft.com/office/powerpoint/2010/main" val="1769212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D0B60-FEEF-468D-BDCF-555C38507834}"/>
              </a:ext>
            </a:extLst>
          </p:cNvPr>
          <p:cNvSpPr>
            <a:spLocks noGrp="1"/>
          </p:cNvSpPr>
          <p:nvPr>
            <p:ph type="title"/>
          </p:nvPr>
        </p:nvSpPr>
        <p:spPr/>
        <p:txBody>
          <a:bodyPr/>
          <a:lstStyle/>
          <a:p>
            <a:pPr algn="ctr"/>
            <a:r>
              <a:rPr lang="en-US" dirty="0" err="1"/>
              <a:t>Indikator</a:t>
            </a:r>
            <a:r>
              <a:rPr lang="en-US" dirty="0"/>
              <a:t> </a:t>
            </a:r>
            <a:r>
              <a:rPr lang="en-US" dirty="0" err="1"/>
              <a:t>pembangunan</a:t>
            </a:r>
            <a:endParaRPr lang="en-US" dirty="0"/>
          </a:p>
        </p:txBody>
      </p:sp>
      <p:sp>
        <p:nvSpPr>
          <p:cNvPr id="3" name="Content Placeholder 2">
            <a:extLst>
              <a:ext uri="{FF2B5EF4-FFF2-40B4-BE49-F238E27FC236}">
                <a16:creationId xmlns:a16="http://schemas.microsoft.com/office/drawing/2014/main" id="{A6368547-590C-44D1-A851-05A722BAA3FD}"/>
              </a:ext>
            </a:extLst>
          </p:cNvPr>
          <p:cNvSpPr>
            <a:spLocks noGrp="1"/>
          </p:cNvSpPr>
          <p:nvPr>
            <p:ph idx="1"/>
          </p:nvPr>
        </p:nvSpPr>
        <p:spPr/>
        <p:txBody>
          <a:bodyPr/>
          <a:lstStyle/>
          <a:p>
            <a:pPr marL="0" indent="0">
              <a:buNone/>
            </a:pPr>
            <a:r>
              <a:rPr lang="en-US" dirty="0" err="1"/>
              <a:t>Ekonomi</a:t>
            </a:r>
            <a:r>
              <a:rPr lang="en-US" dirty="0"/>
              <a:t>/</a:t>
            </a:r>
            <a:r>
              <a:rPr lang="en-US" dirty="0" err="1"/>
              <a:t>moneter</a:t>
            </a:r>
            <a:endParaRPr lang="en-US" dirty="0"/>
          </a:p>
          <a:p>
            <a:r>
              <a:rPr lang="en-US" dirty="0"/>
              <a:t>GNP/GDP per </a:t>
            </a:r>
            <a:r>
              <a:rPr lang="en-US" dirty="0" err="1"/>
              <a:t>Kapita</a:t>
            </a:r>
            <a:endParaRPr lang="en-US" dirty="0"/>
          </a:p>
          <a:p>
            <a:r>
              <a:rPr lang="en-US" dirty="0"/>
              <a:t>GDP per </a:t>
            </a:r>
            <a:r>
              <a:rPr lang="en-US" dirty="0" err="1"/>
              <a:t>Kapita</a:t>
            </a:r>
            <a:r>
              <a:rPr lang="en-US" dirty="0"/>
              <a:t> </a:t>
            </a:r>
            <a:r>
              <a:rPr lang="en-US" dirty="0" err="1"/>
              <a:t>dengan</a:t>
            </a:r>
            <a:r>
              <a:rPr lang="en-US" dirty="0"/>
              <a:t> Purchasing Power Parity(</a:t>
            </a:r>
            <a:r>
              <a:rPr lang="en-US" dirty="0" err="1"/>
              <a:t>daya</a:t>
            </a:r>
            <a:r>
              <a:rPr lang="en-US" dirty="0"/>
              <a:t> </a:t>
            </a:r>
            <a:r>
              <a:rPr lang="en-US" dirty="0" err="1"/>
              <a:t>beli</a:t>
            </a:r>
            <a:r>
              <a:rPr lang="en-US" dirty="0"/>
              <a:t>)</a:t>
            </a:r>
          </a:p>
          <a:p>
            <a:r>
              <a:rPr lang="en-US" dirty="0" err="1"/>
              <a:t>Perubahan</a:t>
            </a:r>
            <a:r>
              <a:rPr lang="en-US" dirty="0"/>
              <a:t> </a:t>
            </a:r>
            <a:r>
              <a:rPr lang="en-US" dirty="0" err="1"/>
              <a:t>Struktur</a:t>
            </a:r>
            <a:r>
              <a:rPr lang="en-US" dirty="0"/>
              <a:t> </a:t>
            </a:r>
            <a:r>
              <a:rPr lang="en-US" dirty="0" err="1"/>
              <a:t>Ekonomi</a:t>
            </a:r>
            <a:endParaRPr lang="en-US" dirty="0"/>
          </a:p>
          <a:p>
            <a:r>
              <a:rPr lang="en-US" dirty="0" err="1"/>
              <a:t>Kesempatan</a:t>
            </a:r>
            <a:r>
              <a:rPr lang="en-US" dirty="0"/>
              <a:t> </a:t>
            </a:r>
            <a:r>
              <a:rPr lang="en-US" dirty="0" err="1"/>
              <a:t>Kerja</a:t>
            </a:r>
            <a:endParaRPr lang="en-US" dirty="0"/>
          </a:p>
          <a:p>
            <a:r>
              <a:rPr lang="en-US" dirty="0" err="1"/>
              <a:t>Pengangguran</a:t>
            </a:r>
            <a:endParaRPr lang="en-US" dirty="0"/>
          </a:p>
          <a:p>
            <a:pPr marL="0" indent="0">
              <a:buNone/>
            </a:pPr>
            <a:endParaRPr lang="en-US" dirty="0"/>
          </a:p>
        </p:txBody>
      </p:sp>
    </p:spTree>
    <p:extLst>
      <p:ext uri="{BB962C8B-B14F-4D97-AF65-F5344CB8AC3E}">
        <p14:creationId xmlns:p14="http://schemas.microsoft.com/office/powerpoint/2010/main" val="14765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B2255-96B0-46B3-A664-CBE19CDB8E6E}"/>
              </a:ext>
            </a:extLst>
          </p:cNvPr>
          <p:cNvSpPr>
            <a:spLocks noGrp="1"/>
          </p:cNvSpPr>
          <p:nvPr>
            <p:ph type="title"/>
          </p:nvPr>
        </p:nvSpPr>
        <p:spPr/>
        <p:txBody>
          <a:bodyPr/>
          <a:lstStyle/>
          <a:p>
            <a:pPr algn="ctr"/>
            <a:r>
              <a:rPr lang="en-US" dirty="0" err="1"/>
              <a:t>Indikator</a:t>
            </a:r>
            <a:r>
              <a:rPr lang="en-US" dirty="0"/>
              <a:t> </a:t>
            </a:r>
            <a:r>
              <a:rPr lang="en-US" dirty="0" err="1"/>
              <a:t>pembangunan</a:t>
            </a:r>
            <a:endParaRPr lang="en-US" dirty="0"/>
          </a:p>
        </p:txBody>
      </p:sp>
      <p:sp>
        <p:nvSpPr>
          <p:cNvPr id="3" name="Content Placeholder 2">
            <a:extLst>
              <a:ext uri="{FF2B5EF4-FFF2-40B4-BE49-F238E27FC236}">
                <a16:creationId xmlns:a16="http://schemas.microsoft.com/office/drawing/2014/main" id="{821445CC-50B5-4DB9-8ABA-828DB2414611}"/>
              </a:ext>
            </a:extLst>
          </p:cNvPr>
          <p:cNvSpPr>
            <a:spLocks noGrp="1"/>
          </p:cNvSpPr>
          <p:nvPr>
            <p:ph idx="1"/>
          </p:nvPr>
        </p:nvSpPr>
        <p:spPr/>
        <p:txBody>
          <a:bodyPr/>
          <a:lstStyle/>
          <a:p>
            <a:pPr marL="0" indent="0">
              <a:buNone/>
            </a:pPr>
            <a:r>
              <a:rPr lang="en-US" dirty="0" err="1"/>
              <a:t>Sosial</a:t>
            </a:r>
            <a:endParaRPr lang="en-US" dirty="0"/>
          </a:p>
          <a:p>
            <a:r>
              <a:rPr lang="en-US" dirty="0" err="1"/>
              <a:t>Indeks</a:t>
            </a:r>
            <a:r>
              <a:rPr lang="en-US" dirty="0"/>
              <a:t> </a:t>
            </a:r>
            <a:r>
              <a:rPr lang="en-US" dirty="0" err="1"/>
              <a:t>Mutu</a:t>
            </a:r>
            <a:r>
              <a:rPr lang="en-US" dirty="0"/>
              <a:t> </a:t>
            </a:r>
            <a:r>
              <a:rPr lang="en-US" dirty="0" err="1"/>
              <a:t>Hidup</a:t>
            </a:r>
            <a:r>
              <a:rPr lang="en-US" dirty="0"/>
              <a:t> (IMH)</a:t>
            </a:r>
          </a:p>
          <a:p>
            <a:r>
              <a:rPr lang="en-US" dirty="0"/>
              <a:t>Human Development </a:t>
            </a:r>
            <a:r>
              <a:rPr lang="en-US" dirty="0" err="1"/>
              <a:t>Indeks</a:t>
            </a:r>
            <a:r>
              <a:rPr lang="id-ID" dirty="0"/>
              <a:t> (IPM)</a:t>
            </a:r>
            <a:r>
              <a:rPr lang="en-US" dirty="0"/>
              <a:t> </a:t>
            </a:r>
          </a:p>
        </p:txBody>
      </p:sp>
    </p:spTree>
    <p:extLst>
      <p:ext uri="{BB962C8B-B14F-4D97-AF65-F5344CB8AC3E}">
        <p14:creationId xmlns:p14="http://schemas.microsoft.com/office/powerpoint/2010/main" val="3757114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50C9-A615-4292-8D77-D8668CEA6B93}"/>
              </a:ext>
            </a:extLst>
          </p:cNvPr>
          <p:cNvSpPr>
            <a:spLocks noGrp="1"/>
          </p:cNvSpPr>
          <p:nvPr>
            <p:ph type="ctrTitle"/>
          </p:nvPr>
        </p:nvSpPr>
        <p:spPr>
          <a:xfrm>
            <a:off x="1524000" y="701749"/>
            <a:ext cx="9144000" cy="1509823"/>
          </a:xfrm>
        </p:spPr>
        <p:txBody>
          <a:bodyPr>
            <a:normAutofit fontScale="90000"/>
          </a:bodyPr>
          <a:lstStyle/>
          <a:p>
            <a:r>
              <a:rPr lang="en-US" dirty="0" err="1"/>
              <a:t>Indikator</a:t>
            </a:r>
            <a:r>
              <a:rPr lang="en-US" dirty="0"/>
              <a:t> dan </a:t>
            </a:r>
            <a:r>
              <a:rPr lang="en-US" dirty="0" err="1"/>
              <a:t>Variabel</a:t>
            </a:r>
            <a:br>
              <a:rPr lang="en-US" dirty="0"/>
            </a:br>
            <a:r>
              <a:rPr lang="en-US" dirty="0"/>
              <a:t>IPM</a:t>
            </a:r>
            <a:r>
              <a:rPr lang="id-ID" dirty="0"/>
              <a:t> dan IMH</a:t>
            </a:r>
            <a:endParaRPr lang="en-US" dirty="0"/>
          </a:p>
        </p:txBody>
      </p:sp>
      <p:sp>
        <p:nvSpPr>
          <p:cNvPr id="3" name="Subtitle 2">
            <a:extLst>
              <a:ext uri="{FF2B5EF4-FFF2-40B4-BE49-F238E27FC236}">
                <a16:creationId xmlns:a16="http://schemas.microsoft.com/office/drawing/2014/main" id="{B820664C-26C0-45AE-8784-67210D53EAC9}"/>
              </a:ext>
            </a:extLst>
          </p:cNvPr>
          <p:cNvSpPr>
            <a:spLocks noGrp="1"/>
          </p:cNvSpPr>
          <p:nvPr>
            <p:ph type="subTitle" idx="1"/>
          </p:nvPr>
        </p:nvSpPr>
        <p:spPr>
          <a:xfrm>
            <a:off x="1524000" y="3070409"/>
            <a:ext cx="9144000" cy="2862557"/>
          </a:xfrm>
        </p:spPr>
        <p:txBody>
          <a:bodyPr/>
          <a:lstStyle/>
          <a:p>
            <a:pPr algn="l"/>
            <a:r>
              <a:rPr lang="en-US" b="1" dirty="0"/>
              <a:t>IPM </a:t>
            </a:r>
            <a:r>
              <a:rPr lang="id-ID" b="1" dirty="0"/>
              <a:t>&amp; IMH </a:t>
            </a:r>
            <a:r>
              <a:rPr lang="en-US" b="1" dirty="0" err="1"/>
              <a:t>dibentuk</a:t>
            </a:r>
            <a:r>
              <a:rPr lang="en-US" b="1" dirty="0"/>
              <a:t> oleh 3 (</a:t>
            </a:r>
            <a:r>
              <a:rPr lang="en-US" b="1" dirty="0" err="1"/>
              <a:t>tiga</a:t>
            </a:r>
            <a:r>
              <a:rPr lang="en-US" b="1" dirty="0"/>
              <a:t>) </a:t>
            </a:r>
            <a:r>
              <a:rPr lang="en-US" b="1" dirty="0" err="1"/>
              <a:t>dimensi</a:t>
            </a:r>
            <a:r>
              <a:rPr lang="en-US" b="1" dirty="0"/>
              <a:t> </a:t>
            </a:r>
            <a:r>
              <a:rPr lang="en-US" b="1" dirty="0" err="1"/>
              <a:t>dasar</a:t>
            </a:r>
            <a:r>
              <a:rPr lang="en-US" b="1" dirty="0"/>
              <a:t> :</a:t>
            </a:r>
          </a:p>
          <a:p>
            <a:pPr marL="342900" indent="-342900" algn="l">
              <a:buFont typeface="Arial" panose="020B0604020202020204" pitchFamily="34" charset="0"/>
              <a:buChar char="•"/>
            </a:pPr>
            <a:r>
              <a:rPr lang="en-US" b="1" dirty="0" err="1"/>
              <a:t>Umur</a:t>
            </a:r>
            <a:r>
              <a:rPr lang="en-US" b="1" dirty="0"/>
              <a:t> </a:t>
            </a:r>
            <a:r>
              <a:rPr lang="en-US" b="1" dirty="0" err="1"/>
              <a:t>panjang</a:t>
            </a:r>
            <a:r>
              <a:rPr lang="en-US" b="1" dirty="0"/>
              <a:t> dan </a:t>
            </a:r>
            <a:r>
              <a:rPr lang="en-US" b="1" dirty="0" err="1"/>
              <a:t>hidup</a:t>
            </a:r>
            <a:r>
              <a:rPr lang="en-US" b="1" dirty="0"/>
              <a:t> </a:t>
            </a:r>
            <a:r>
              <a:rPr lang="en-US" b="1" dirty="0" err="1"/>
              <a:t>sehat</a:t>
            </a:r>
            <a:r>
              <a:rPr lang="en-US" b="1" dirty="0"/>
              <a:t> (a long and healthy life)</a:t>
            </a:r>
            <a:endParaRPr lang="id-ID" b="1" dirty="0"/>
          </a:p>
          <a:p>
            <a:pPr marL="342900" indent="-342900" algn="l">
              <a:buFont typeface="Arial" panose="020B0604020202020204" pitchFamily="34" charset="0"/>
              <a:buChar char="•"/>
            </a:pPr>
            <a:r>
              <a:rPr lang="en-US" b="1" dirty="0" err="1"/>
              <a:t>Pengetahuan</a:t>
            </a:r>
            <a:r>
              <a:rPr lang="en-US" b="1" dirty="0"/>
              <a:t> (knowledge)</a:t>
            </a:r>
            <a:endParaRPr lang="id-ID" b="1" dirty="0"/>
          </a:p>
          <a:p>
            <a:pPr marL="342900" indent="-342900" algn="l">
              <a:buFont typeface="Arial" panose="020B0604020202020204" pitchFamily="34" charset="0"/>
              <a:buChar char="•"/>
            </a:pPr>
            <a:r>
              <a:rPr lang="en-US" b="1" dirty="0" err="1"/>
              <a:t>Standar</a:t>
            </a:r>
            <a:r>
              <a:rPr lang="en-US" b="1" dirty="0"/>
              <a:t> </a:t>
            </a:r>
            <a:r>
              <a:rPr lang="en-US" b="1" dirty="0" err="1"/>
              <a:t>hidup</a:t>
            </a:r>
            <a:r>
              <a:rPr lang="en-US" b="1" dirty="0"/>
              <a:t> </a:t>
            </a:r>
            <a:r>
              <a:rPr lang="en-US" b="1" dirty="0" err="1"/>
              <a:t>layak</a:t>
            </a:r>
            <a:r>
              <a:rPr lang="en-US" b="1" dirty="0"/>
              <a:t> (decent standard of living)</a:t>
            </a:r>
            <a:endParaRPr lang="en-US" dirty="0"/>
          </a:p>
        </p:txBody>
      </p:sp>
    </p:spTree>
    <p:extLst>
      <p:ext uri="{BB962C8B-B14F-4D97-AF65-F5344CB8AC3E}">
        <p14:creationId xmlns:p14="http://schemas.microsoft.com/office/powerpoint/2010/main" val="10207193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5880E-A357-4D3F-9969-2AD70E77059E}"/>
              </a:ext>
            </a:extLst>
          </p:cNvPr>
          <p:cNvSpPr>
            <a:spLocks noGrp="1"/>
          </p:cNvSpPr>
          <p:nvPr>
            <p:ph type="title"/>
          </p:nvPr>
        </p:nvSpPr>
        <p:spPr/>
        <p:txBody>
          <a:bodyPr/>
          <a:lstStyle/>
          <a:p>
            <a:pPr algn="ctr"/>
            <a:r>
              <a:rPr lang="en-US" b="1" dirty="0" err="1"/>
              <a:t>Umur</a:t>
            </a:r>
            <a:r>
              <a:rPr lang="en-US" b="1" dirty="0"/>
              <a:t> </a:t>
            </a:r>
            <a:r>
              <a:rPr lang="en-US" b="1" dirty="0" err="1"/>
              <a:t>panjang</a:t>
            </a:r>
            <a:r>
              <a:rPr lang="en-US" b="1" dirty="0"/>
              <a:t> </a:t>
            </a:r>
            <a:r>
              <a:rPr lang="en-US" b="1" dirty="0" err="1"/>
              <a:t>dan</a:t>
            </a:r>
            <a:r>
              <a:rPr lang="en-US" b="1" dirty="0"/>
              <a:t> </a:t>
            </a:r>
            <a:r>
              <a:rPr lang="en-US" b="1" dirty="0" err="1"/>
              <a:t>hidup</a:t>
            </a:r>
            <a:r>
              <a:rPr lang="en-US" b="1" dirty="0"/>
              <a:t> </a:t>
            </a:r>
            <a:r>
              <a:rPr lang="en-US" b="1" dirty="0" err="1"/>
              <a:t>sehat</a:t>
            </a:r>
            <a:r>
              <a:rPr lang="en-US" b="1" dirty="0"/>
              <a:t> (a long and healthy life)</a:t>
            </a:r>
            <a:endParaRPr lang="en-US" dirty="0"/>
          </a:p>
        </p:txBody>
      </p:sp>
      <p:sp>
        <p:nvSpPr>
          <p:cNvPr id="3" name="Content Placeholder 2">
            <a:extLst>
              <a:ext uri="{FF2B5EF4-FFF2-40B4-BE49-F238E27FC236}">
                <a16:creationId xmlns:a16="http://schemas.microsoft.com/office/drawing/2014/main" id="{B55C541D-D779-43C7-9E15-766AD1AC33B7}"/>
              </a:ext>
            </a:extLst>
          </p:cNvPr>
          <p:cNvSpPr>
            <a:spLocks noGrp="1"/>
          </p:cNvSpPr>
          <p:nvPr>
            <p:ph idx="1"/>
          </p:nvPr>
        </p:nvSpPr>
        <p:spPr>
          <a:xfrm>
            <a:off x="838200" y="1825625"/>
            <a:ext cx="10515600" cy="4553910"/>
          </a:xfrm>
        </p:spPr>
        <p:txBody>
          <a:bodyPr>
            <a:normAutofit/>
          </a:bodyPr>
          <a:lstStyle/>
          <a:p>
            <a:r>
              <a:rPr lang="en-US" dirty="0"/>
              <a:t>(1) </a:t>
            </a:r>
            <a:r>
              <a:rPr lang="en-US" dirty="0" err="1"/>
              <a:t>Angka</a:t>
            </a:r>
            <a:r>
              <a:rPr lang="en-US" dirty="0"/>
              <a:t> </a:t>
            </a:r>
            <a:r>
              <a:rPr lang="en-US" dirty="0" err="1"/>
              <a:t>kematian</a:t>
            </a:r>
            <a:r>
              <a:rPr lang="en-US" dirty="0"/>
              <a:t> </a:t>
            </a:r>
            <a:r>
              <a:rPr lang="en-US" dirty="0" err="1"/>
              <a:t>bayi</a:t>
            </a:r>
            <a:r>
              <a:rPr lang="en-US" dirty="0"/>
              <a:t>. </a:t>
            </a:r>
          </a:p>
          <a:p>
            <a:r>
              <a:rPr lang="en-US" dirty="0"/>
              <a:t>(2) </a:t>
            </a:r>
            <a:r>
              <a:rPr lang="en-US" dirty="0" err="1"/>
              <a:t>Penduduk</a:t>
            </a:r>
            <a:r>
              <a:rPr lang="en-US" dirty="0"/>
              <a:t> yang </a:t>
            </a:r>
            <a:r>
              <a:rPr lang="en-US" dirty="0" err="1"/>
              <a:t>diperkirakan</a:t>
            </a:r>
            <a:r>
              <a:rPr lang="en-US" dirty="0"/>
              <a:t> </a:t>
            </a:r>
            <a:r>
              <a:rPr lang="en-US" dirty="0" err="1"/>
              <a:t>tidak</a:t>
            </a:r>
            <a:r>
              <a:rPr lang="en-US" dirty="0"/>
              <a:t> </a:t>
            </a:r>
            <a:r>
              <a:rPr lang="en-US" dirty="0" err="1"/>
              <a:t>mencapai</a:t>
            </a:r>
            <a:r>
              <a:rPr lang="en-US" dirty="0"/>
              <a:t> </a:t>
            </a:r>
            <a:r>
              <a:rPr lang="en-US" dirty="0" err="1"/>
              <a:t>umur</a:t>
            </a:r>
            <a:r>
              <a:rPr lang="en-US" dirty="0"/>
              <a:t> 40 </a:t>
            </a:r>
            <a:r>
              <a:rPr lang="en-US" dirty="0" err="1"/>
              <a:t>tahun</a:t>
            </a:r>
            <a:r>
              <a:rPr lang="en-US" dirty="0"/>
              <a:t>. </a:t>
            </a:r>
          </a:p>
          <a:p>
            <a:r>
              <a:rPr lang="en-US" dirty="0"/>
              <a:t>(3) </a:t>
            </a:r>
            <a:r>
              <a:rPr lang="en-US" dirty="0" err="1"/>
              <a:t>Persentase</a:t>
            </a:r>
            <a:r>
              <a:rPr lang="en-US" dirty="0"/>
              <a:t> </a:t>
            </a:r>
            <a:r>
              <a:rPr lang="en-US" dirty="0" err="1"/>
              <a:t>penduduk</a:t>
            </a:r>
            <a:r>
              <a:rPr lang="en-US" dirty="0"/>
              <a:t> </a:t>
            </a:r>
            <a:r>
              <a:rPr lang="en-US" dirty="0" err="1"/>
              <a:t>dengan</a:t>
            </a:r>
            <a:r>
              <a:rPr lang="en-US" dirty="0"/>
              <a:t> </a:t>
            </a:r>
            <a:r>
              <a:rPr lang="en-US" dirty="0" err="1"/>
              <a:t>keluhan</a:t>
            </a:r>
            <a:r>
              <a:rPr lang="en-US" dirty="0"/>
              <a:t> </a:t>
            </a:r>
            <a:r>
              <a:rPr lang="en-US" dirty="0" err="1"/>
              <a:t>kesehatan</a:t>
            </a:r>
            <a:r>
              <a:rPr lang="en-US" dirty="0"/>
              <a:t>. </a:t>
            </a:r>
          </a:p>
          <a:p>
            <a:r>
              <a:rPr lang="en-US" dirty="0"/>
              <a:t>(4) </a:t>
            </a:r>
            <a:r>
              <a:rPr lang="en-US" dirty="0" err="1"/>
              <a:t>Persentase</a:t>
            </a:r>
            <a:r>
              <a:rPr lang="en-US" dirty="0"/>
              <a:t> </a:t>
            </a:r>
            <a:r>
              <a:rPr lang="en-US" dirty="0" err="1"/>
              <a:t>penduduk</a:t>
            </a:r>
            <a:r>
              <a:rPr lang="en-US" dirty="0"/>
              <a:t> yang </a:t>
            </a:r>
            <a:r>
              <a:rPr lang="en-US" dirty="0" err="1"/>
              <a:t>sakit</a:t>
            </a:r>
            <a:r>
              <a:rPr lang="en-US" dirty="0"/>
              <a:t>.</a:t>
            </a:r>
          </a:p>
          <a:p>
            <a:r>
              <a:rPr lang="en-US" dirty="0"/>
              <a:t> (5) Rata-rata </a:t>
            </a:r>
            <a:r>
              <a:rPr lang="en-US" dirty="0" err="1"/>
              <a:t>lamanya</a:t>
            </a:r>
            <a:r>
              <a:rPr lang="en-US" dirty="0"/>
              <a:t> </a:t>
            </a:r>
            <a:r>
              <a:rPr lang="en-US" dirty="0" err="1"/>
              <a:t>penduduk</a:t>
            </a:r>
            <a:r>
              <a:rPr lang="en-US" dirty="0"/>
              <a:t> </a:t>
            </a:r>
            <a:r>
              <a:rPr lang="en-US" dirty="0" err="1"/>
              <a:t>sakit</a:t>
            </a:r>
            <a:r>
              <a:rPr lang="en-US" dirty="0"/>
              <a:t>. </a:t>
            </a:r>
          </a:p>
          <a:p>
            <a:r>
              <a:rPr lang="en-US" dirty="0"/>
              <a:t>(6) </a:t>
            </a:r>
            <a:r>
              <a:rPr lang="en-US" dirty="0" err="1"/>
              <a:t>Persentase</a:t>
            </a:r>
            <a:r>
              <a:rPr lang="en-US" dirty="0"/>
              <a:t> </a:t>
            </a:r>
            <a:r>
              <a:rPr lang="en-US" dirty="0" err="1"/>
              <a:t>penduduk</a:t>
            </a:r>
            <a:r>
              <a:rPr lang="en-US" dirty="0"/>
              <a:t> </a:t>
            </a:r>
            <a:r>
              <a:rPr lang="en-US" dirty="0" err="1"/>
              <a:t>mengobati</a:t>
            </a:r>
            <a:r>
              <a:rPr lang="en-US" dirty="0"/>
              <a:t> </a:t>
            </a:r>
            <a:r>
              <a:rPr lang="en-US" dirty="0" err="1"/>
              <a:t>sendiri</a:t>
            </a:r>
            <a:r>
              <a:rPr lang="en-US" dirty="0"/>
              <a:t> </a:t>
            </a:r>
            <a:r>
              <a:rPr lang="en-US" dirty="0" err="1"/>
              <a:t>penyakitnya</a:t>
            </a:r>
            <a:r>
              <a:rPr lang="en-US" dirty="0"/>
              <a:t>.</a:t>
            </a:r>
          </a:p>
          <a:p>
            <a:r>
              <a:rPr lang="en-US" dirty="0" err="1"/>
              <a:t>Sumber</a:t>
            </a:r>
            <a:r>
              <a:rPr lang="en-US" dirty="0"/>
              <a:t>: http://ipsgampang.blogspot.co.id/2014/09/indeks-pembangunan-manusia-dan.html</a:t>
            </a:r>
          </a:p>
        </p:txBody>
      </p:sp>
    </p:spTree>
    <p:extLst>
      <p:ext uri="{BB962C8B-B14F-4D97-AF65-F5344CB8AC3E}">
        <p14:creationId xmlns:p14="http://schemas.microsoft.com/office/powerpoint/2010/main" val="41710587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4FD423-893E-4E96-A290-24A32993EC50}"/>
              </a:ext>
            </a:extLst>
          </p:cNvPr>
          <p:cNvSpPr>
            <a:spLocks noGrp="1"/>
          </p:cNvSpPr>
          <p:nvPr>
            <p:ph idx="1"/>
          </p:nvPr>
        </p:nvSpPr>
        <p:spPr>
          <a:xfrm>
            <a:off x="838200" y="978794"/>
            <a:ext cx="10515600" cy="5198169"/>
          </a:xfrm>
        </p:spPr>
        <p:txBody>
          <a:bodyPr/>
          <a:lstStyle/>
          <a:p>
            <a:pPr algn="just"/>
            <a:r>
              <a:rPr lang="en-US" dirty="0"/>
              <a:t>(7) </a:t>
            </a:r>
            <a:r>
              <a:rPr lang="en-US" dirty="0" err="1"/>
              <a:t>Persentase</a:t>
            </a:r>
            <a:r>
              <a:rPr lang="en-US" dirty="0"/>
              <a:t> </a:t>
            </a:r>
            <a:r>
              <a:rPr lang="en-US" dirty="0" err="1"/>
              <a:t>kelahiran</a:t>
            </a:r>
            <a:r>
              <a:rPr lang="en-US" dirty="0"/>
              <a:t> yang </a:t>
            </a:r>
            <a:r>
              <a:rPr lang="en-US" dirty="0" err="1"/>
              <a:t>ditolong</a:t>
            </a:r>
            <a:r>
              <a:rPr lang="en-US" dirty="0"/>
              <a:t> oleh </a:t>
            </a:r>
            <a:r>
              <a:rPr lang="en-US" dirty="0" err="1"/>
              <a:t>tenaga</a:t>
            </a:r>
            <a:r>
              <a:rPr lang="en-US" dirty="0"/>
              <a:t> </a:t>
            </a:r>
            <a:r>
              <a:rPr lang="en-US" dirty="0" err="1"/>
              <a:t>medis</a:t>
            </a:r>
            <a:r>
              <a:rPr lang="en-US" dirty="0"/>
              <a:t>. </a:t>
            </a:r>
          </a:p>
          <a:p>
            <a:pPr algn="just"/>
            <a:r>
              <a:rPr lang="en-US" dirty="0"/>
              <a:t>(8) </a:t>
            </a:r>
            <a:r>
              <a:rPr lang="en-US" dirty="0" err="1"/>
              <a:t>Persentase</a:t>
            </a:r>
            <a:r>
              <a:rPr lang="en-US" dirty="0"/>
              <a:t> </a:t>
            </a:r>
            <a:r>
              <a:rPr lang="en-US" dirty="0" err="1"/>
              <a:t>balita</a:t>
            </a:r>
            <a:r>
              <a:rPr lang="en-US" dirty="0"/>
              <a:t> yang </a:t>
            </a:r>
            <a:r>
              <a:rPr lang="en-US" dirty="0" err="1"/>
              <a:t>kurang</a:t>
            </a:r>
            <a:r>
              <a:rPr lang="en-US" dirty="0"/>
              <a:t> </a:t>
            </a:r>
            <a:r>
              <a:rPr lang="en-US" dirty="0" err="1"/>
              <a:t>gizi</a:t>
            </a:r>
            <a:r>
              <a:rPr lang="en-US" dirty="0"/>
              <a:t>. </a:t>
            </a:r>
          </a:p>
          <a:p>
            <a:pPr algn="just"/>
            <a:r>
              <a:rPr lang="en-US" dirty="0"/>
              <a:t>(9) </a:t>
            </a:r>
            <a:r>
              <a:rPr lang="en-US" dirty="0" err="1"/>
              <a:t>Persentase</a:t>
            </a:r>
            <a:r>
              <a:rPr lang="en-US" dirty="0"/>
              <a:t> </a:t>
            </a:r>
            <a:r>
              <a:rPr lang="en-US" dirty="0" err="1"/>
              <a:t>rumah</a:t>
            </a:r>
            <a:r>
              <a:rPr lang="en-US" dirty="0"/>
              <a:t> </a:t>
            </a:r>
            <a:r>
              <a:rPr lang="en-US" dirty="0" err="1"/>
              <a:t>tangga</a:t>
            </a:r>
            <a:r>
              <a:rPr lang="en-US" dirty="0"/>
              <a:t> yang </a:t>
            </a:r>
            <a:r>
              <a:rPr lang="en-US" dirty="0" err="1"/>
              <a:t>memiliki</a:t>
            </a:r>
            <a:r>
              <a:rPr lang="en-US" dirty="0"/>
              <a:t> </a:t>
            </a:r>
            <a:r>
              <a:rPr lang="en-US" dirty="0" err="1"/>
              <a:t>akses</a:t>
            </a:r>
            <a:r>
              <a:rPr lang="en-US" dirty="0"/>
              <a:t> </a:t>
            </a:r>
            <a:r>
              <a:rPr lang="en-US" dirty="0" err="1"/>
              <a:t>ke</a:t>
            </a:r>
            <a:r>
              <a:rPr lang="en-US" dirty="0"/>
              <a:t> </a:t>
            </a:r>
            <a:r>
              <a:rPr lang="en-US" dirty="0" err="1"/>
              <a:t>sumber</a:t>
            </a:r>
            <a:r>
              <a:rPr lang="en-US" dirty="0"/>
              <a:t> air </a:t>
            </a:r>
            <a:r>
              <a:rPr lang="en-US" dirty="0" err="1"/>
              <a:t>minum</a:t>
            </a:r>
            <a:r>
              <a:rPr lang="en-US" dirty="0"/>
              <a:t> </a:t>
            </a:r>
            <a:r>
              <a:rPr lang="en-US" dirty="0" err="1"/>
              <a:t>bersih</a:t>
            </a:r>
            <a:r>
              <a:rPr lang="en-US" dirty="0"/>
              <a:t>.</a:t>
            </a:r>
          </a:p>
          <a:p>
            <a:pPr algn="just"/>
            <a:r>
              <a:rPr lang="en-US" dirty="0"/>
              <a:t> (10) </a:t>
            </a:r>
            <a:r>
              <a:rPr lang="en-US" dirty="0" err="1"/>
              <a:t>Persentase</a:t>
            </a:r>
            <a:r>
              <a:rPr lang="en-US" dirty="0"/>
              <a:t> </a:t>
            </a:r>
            <a:r>
              <a:rPr lang="en-US" dirty="0" err="1"/>
              <a:t>rumahtangga</a:t>
            </a:r>
            <a:r>
              <a:rPr lang="en-US" dirty="0"/>
              <a:t> yang </a:t>
            </a:r>
            <a:r>
              <a:rPr lang="en-US" dirty="0" err="1"/>
              <a:t>menghuni</a:t>
            </a:r>
            <a:r>
              <a:rPr lang="en-US" dirty="0"/>
              <a:t> </a:t>
            </a:r>
            <a:r>
              <a:rPr lang="en-US" dirty="0" err="1"/>
              <a:t>rumahnya</a:t>
            </a:r>
            <a:r>
              <a:rPr lang="en-US" dirty="0"/>
              <a:t> </a:t>
            </a:r>
            <a:r>
              <a:rPr lang="en-US" dirty="0" err="1"/>
              <a:t>berlantai</a:t>
            </a:r>
            <a:r>
              <a:rPr lang="en-US" dirty="0"/>
              <a:t> </a:t>
            </a:r>
            <a:r>
              <a:rPr lang="en-US" dirty="0" err="1"/>
              <a:t>tanah</a:t>
            </a:r>
            <a:r>
              <a:rPr lang="en-US" dirty="0"/>
              <a:t>. </a:t>
            </a:r>
          </a:p>
          <a:p>
            <a:pPr algn="just"/>
            <a:r>
              <a:rPr lang="en-US" dirty="0"/>
              <a:t>(11) </a:t>
            </a:r>
            <a:r>
              <a:rPr lang="en-US" dirty="0" err="1"/>
              <a:t>Persentase</a:t>
            </a:r>
            <a:r>
              <a:rPr lang="en-US" dirty="0"/>
              <a:t> </a:t>
            </a:r>
            <a:r>
              <a:rPr lang="en-US" dirty="0" err="1"/>
              <a:t>penduduk</a:t>
            </a:r>
            <a:r>
              <a:rPr lang="en-US" dirty="0"/>
              <a:t> </a:t>
            </a:r>
            <a:r>
              <a:rPr lang="en-US" dirty="0" err="1"/>
              <a:t>tanpa</a:t>
            </a:r>
            <a:r>
              <a:rPr lang="en-US" dirty="0"/>
              <a:t> </a:t>
            </a:r>
            <a:r>
              <a:rPr lang="en-US" dirty="0" err="1"/>
              <a:t>adanya</a:t>
            </a:r>
            <a:r>
              <a:rPr lang="en-US" dirty="0"/>
              <a:t> </a:t>
            </a:r>
            <a:r>
              <a:rPr lang="en-US" dirty="0" err="1"/>
              <a:t>akses</a:t>
            </a:r>
            <a:r>
              <a:rPr lang="en-US" dirty="0"/>
              <a:t> </a:t>
            </a:r>
            <a:r>
              <a:rPr lang="en-US" dirty="0" err="1"/>
              <a:t>terhadap</a:t>
            </a:r>
            <a:r>
              <a:rPr lang="en-US" dirty="0"/>
              <a:t> </a:t>
            </a:r>
            <a:r>
              <a:rPr lang="en-US" dirty="0" err="1"/>
              <a:t>fasilitas</a:t>
            </a:r>
            <a:r>
              <a:rPr lang="en-US" dirty="0"/>
              <a:t> </a:t>
            </a:r>
            <a:r>
              <a:rPr lang="en-US" dirty="0" err="1"/>
              <a:t>kesehatan</a:t>
            </a:r>
            <a:r>
              <a:rPr lang="en-US" dirty="0"/>
              <a:t>. </a:t>
            </a:r>
          </a:p>
          <a:p>
            <a:pPr algn="just"/>
            <a:r>
              <a:rPr lang="en-US" dirty="0"/>
              <a:t>(12) </a:t>
            </a:r>
            <a:r>
              <a:rPr lang="en-US" dirty="0" err="1"/>
              <a:t>Persentase</a:t>
            </a:r>
            <a:r>
              <a:rPr lang="en-US" dirty="0"/>
              <a:t> </a:t>
            </a:r>
            <a:r>
              <a:rPr lang="en-US" dirty="0" err="1"/>
              <a:t>rumah</a:t>
            </a:r>
            <a:r>
              <a:rPr lang="en-US" dirty="0"/>
              <a:t> </a:t>
            </a:r>
            <a:r>
              <a:rPr lang="en-US" dirty="0" err="1"/>
              <a:t>tangga</a:t>
            </a:r>
            <a:r>
              <a:rPr lang="en-US" dirty="0"/>
              <a:t> </a:t>
            </a:r>
            <a:r>
              <a:rPr lang="en-US" dirty="0" err="1"/>
              <a:t>tanpa</a:t>
            </a:r>
            <a:r>
              <a:rPr lang="en-US" dirty="0"/>
              <a:t> </a:t>
            </a:r>
            <a:r>
              <a:rPr lang="en-US" dirty="0" err="1"/>
              <a:t>adanya</a:t>
            </a:r>
            <a:r>
              <a:rPr lang="en-US" dirty="0"/>
              <a:t> </a:t>
            </a:r>
            <a:r>
              <a:rPr lang="en-US" dirty="0" err="1"/>
              <a:t>akses</a:t>
            </a:r>
            <a:r>
              <a:rPr lang="en-US" dirty="0"/>
              <a:t> </a:t>
            </a:r>
            <a:r>
              <a:rPr lang="en-US" dirty="0" err="1"/>
              <a:t>terhadap</a:t>
            </a:r>
            <a:r>
              <a:rPr lang="en-US" dirty="0"/>
              <a:t> </a:t>
            </a:r>
            <a:r>
              <a:rPr lang="en-US" dirty="0" err="1"/>
              <a:t>sanitasi</a:t>
            </a:r>
            <a:r>
              <a:rPr lang="en-US" dirty="0"/>
              <a:t>.</a:t>
            </a:r>
          </a:p>
          <a:p>
            <a:pPr algn="just"/>
            <a:endParaRPr lang="id-ID" dirty="0"/>
          </a:p>
        </p:txBody>
      </p:sp>
    </p:spTree>
    <p:extLst>
      <p:ext uri="{BB962C8B-B14F-4D97-AF65-F5344CB8AC3E}">
        <p14:creationId xmlns:p14="http://schemas.microsoft.com/office/powerpoint/2010/main" val="390647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D614-2D00-4276-842A-41FF93C244C3}"/>
              </a:ext>
            </a:extLst>
          </p:cNvPr>
          <p:cNvSpPr>
            <a:spLocks noGrp="1"/>
          </p:cNvSpPr>
          <p:nvPr>
            <p:ph type="title"/>
          </p:nvPr>
        </p:nvSpPr>
        <p:spPr>
          <a:xfrm>
            <a:off x="660043" y="105054"/>
            <a:ext cx="10396882" cy="638865"/>
          </a:xfrm>
        </p:spPr>
        <p:txBody>
          <a:bodyPr>
            <a:normAutofit fontScale="90000"/>
          </a:bodyPr>
          <a:lstStyle/>
          <a:p>
            <a:pPr algn="ctr"/>
            <a:r>
              <a:rPr lang="id-ID" dirty="0"/>
              <a:t>Tipe wilayah</a:t>
            </a:r>
          </a:p>
        </p:txBody>
      </p:sp>
      <p:sp>
        <p:nvSpPr>
          <p:cNvPr id="8" name="Content Placeholder 7">
            <a:extLst>
              <a:ext uri="{FF2B5EF4-FFF2-40B4-BE49-F238E27FC236}">
                <a16:creationId xmlns:a16="http://schemas.microsoft.com/office/drawing/2014/main" id="{3B40189B-B461-42C1-B30D-E2DB2E5419B8}"/>
              </a:ext>
            </a:extLst>
          </p:cNvPr>
          <p:cNvSpPr>
            <a:spLocks noGrp="1"/>
          </p:cNvSpPr>
          <p:nvPr>
            <p:ph sz="half" idx="1"/>
          </p:nvPr>
        </p:nvSpPr>
        <p:spPr>
          <a:xfrm>
            <a:off x="838200" y="910402"/>
            <a:ext cx="5181600" cy="4851220"/>
          </a:xfrm>
        </p:spPr>
        <p:txBody>
          <a:bodyPr>
            <a:normAutofit fontScale="92500" lnSpcReduction="10000"/>
          </a:bodyPr>
          <a:lstStyle/>
          <a:p>
            <a:r>
              <a:rPr lang="id-ID" dirty="0">
                <a:latin typeface="Britannic Bold" panose="020B0903060703020204" pitchFamily="34" charset="0"/>
              </a:rPr>
              <a:t>Wilayah Formal (uniform, </a:t>
            </a:r>
            <a:r>
              <a:rPr lang="id-ID" dirty="0" err="1">
                <a:latin typeface="Britannic Bold" panose="020B0903060703020204" pitchFamily="34" charset="0"/>
              </a:rPr>
              <a:t>homogenius</a:t>
            </a:r>
            <a:r>
              <a:rPr lang="id-ID" dirty="0">
                <a:latin typeface="Britannic Bold" panose="020B0903060703020204" pitchFamily="34" charset="0"/>
              </a:rPr>
              <a:t>)</a:t>
            </a:r>
          </a:p>
          <a:p>
            <a:r>
              <a:rPr lang="id-ID" b="1" dirty="0">
                <a:latin typeface="Britannic Bold" panose="020B0903060703020204" pitchFamily="34" charset="0"/>
              </a:rPr>
              <a:t>Wilayah formal </a:t>
            </a:r>
            <a:r>
              <a:rPr lang="id-ID" dirty="0">
                <a:latin typeface="Britannic Bold" panose="020B0903060703020204" pitchFamily="34" charset="0"/>
              </a:rPr>
              <a:t>adalah suatu wilayah yang dicirikan berdasarkan keseragaman atau homogenitas tertentu.</a:t>
            </a:r>
          </a:p>
          <a:p>
            <a:r>
              <a:rPr lang="id-ID" dirty="0">
                <a:latin typeface="Britannic Bold" panose="020B0903060703020204" pitchFamily="34" charset="0"/>
              </a:rPr>
              <a:t>Wilayah formal bisa berdasarkan kondisi fisik misal vegetasi, ketinggian tempat, iklim dll. dapat juga berupa sosial budaya.</a:t>
            </a:r>
          </a:p>
          <a:p>
            <a:r>
              <a:rPr lang="id-ID" dirty="0">
                <a:latin typeface="Britannic Bold" panose="020B0903060703020204" pitchFamily="34" charset="0"/>
              </a:rPr>
              <a:t>Biasanya bersifat statis, seragam dan tidak aktif. Misalnya wilayah karst, wilayah rumah joglo, wilayah </a:t>
            </a:r>
            <a:r>
              <a:rPr lang="id-ID" dirty="0" err="1">
                <a:latin typeface="Britannic Bold" panose="020B0903060703020204" pitchFamily="34" charset="0"/>
              </a:rPr>
              <a:t>mangrove</a:t>
            </a:r>
            <a:endParaRPr lang="id-ID" dirty="0">
              <a:latin typeface="Britannic Bold" panose="020B0903060703020204" pitchFamily="34" charset="0"/>
            </a:endParaRPr>
          </a:p>
        </p:txBody>
      </p:sp>
      <p:sp>
        <p:nvSpPr>
          <p:cNvPr id="9" name="Content Placeholder 8">
            <a:extLst>
              <a:ext uri="{FF2B5EF4-FFF2-40B4-BE49-F238E27FC236}">
                <a16:creationId xmlns:a16="http://schemas.microsoft.com/office/drawing/2014/main" id="{32AA5A60-89E8-4193-B917-F9BC42EDF600}"/>
              </a:ext>
            </a:extLst>
          </p:cNvPr>
          <p:cNvSpPr>
            <a:spLocks noGrp="1"/>
          </p:cNvSpPr>
          <p:nvPr>
            <p:ph sz="half" idx="2"/>
          </p:nvPr>
        </p:nvSpPr>
        <p:spPr>
          <a:xfrm>
            <a:off x="6096000" y="1253331"/>
            <a:ext cx="5181600" cy="4351338"/>
          </a:xfrm>
        </p:spPr>
        <p:txBody>
          <a:bodyPr>
            <a:normAutofit fontScale="92500" lnSpcReduction="10000"/>
          </a:bodyPr>
          <a:lstStyle/>
          <a:p>
            <a:r>
              <a:rPr lang="id-ID" b="1" dirty="0">
                <a:latin typeface="Britannic Bold" panose="020B0903060703020204" pitchFamily="34" charset="0"/>
              </a:rPr>
              <a:t>Wilayah Fungsional (</a:t>
            </a:r>
            <a:r>
              <a:rPr lang="id-ID" b="1" dirty="0" err="1">
                <a:latin typeface="Britannic Bold" panose="020B0903060703020204" pitchFamily="34" charset="0"/>
              </a:rPr>
              <a:t>Nodal</a:t>
            </a:r>
            <a:r>
              <a:rPr lang="id-ID" b="1" dirty="0">
                <a:latin typeface="Britannic Bold" panose="020B0903060703020204" pitchFamily="34" charset="0"/>
              </a:rPr>
              <a:t> Region)</a:t>
            </a:r>
          </a:p>
          <a:p>
            <a:r>
              <a:rPr lang="id-ID" b="1" dirty="0">
                <a:latin typeface="Britannic Bold" panose="020B0903060703020204" pitchFamily="34" charset="0"/>
              </a:rPr>
              <a:t>Wilayah fungsional </a:t>
            </a:r>
            <a:r>
              <a:rPr lang="id-ID" dirty="0">
                <a:latin typeface="Britannic Bold" panose="020B0903060703020204" pitchFamily="34" charset="0"/>
              </a:rPr>
              <a:t>adalah wilayah yang dicirikan oleh adanya kegiatan yang saling berhubungan antara beberapa pusat kegiatan secara fungsional</a:t>
            </a:r>
          </a:p>
          <a:p>
            <a:r>
              <a:rPr lang="id-ID" dirty="0">
                <a:latin typeface="Britannic Bold" panose="020B0903060703020204" pitchFamily="34" charset="0"/>
              </a:rPr>
              <a:t>Biasanya bersifat dinamis, aktif, beragam. Biasanya terjadi didaerah kota. Contoh wilayah </a:t>
            </a:r>
            <a:r>
              <a:rPr lang="id-ID" dirty="0" err="1">
                <a:latin typeface="Britannic Bold" panose="020B0903060703020204" pitchFamily="34" charset="0"/>
              </a:rPr>
              <a:t>jabotabek</a:t>
            </a:r>
            <a:endParaRPr lang="id-ID" dirty="0">
              <a:latin typeface="Britannic Bold" panose="020B0903060703020204" pitchFamily="34" charset="0"/>
            </a:endParaRPr>
          </a:p>
        </p:txBody>
      </p:sp>
    </p:spTree>
    <p:extLst>
      <p:ext uri="{BB962C8B-B14F-4D97-AF65-F5344CB8AC3E}">
        <p14:creationId xmlns:p14="http://schemas.microsoft.com/office/powerpoint/2010/main" val="578182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74710-1BBA-4831-AAE5-668B2BDE4E1E}"/>
              </a:ext>
            </a:extLst>
          </p:cNvPr>
          <p:cNvSpPr>
            <a:spLocks noGrp="1"/>
          </p:cNvSpPr>
          <p:nvPr>
            <p:ph type="title"/>
          </p:nvPr>
        </p:nvSpPr>
        <p:spPr/>
        <p:txBody>
          <a:bodyPr/>
          <a:lstStyle/>
          <a:p>
            <a:r>
              <a:rPr lang="en-US" b="1" dirty="0" err="1"/>
              <a:t>Pengetahuan</a:t>
            </a:r>
            <a:r>
              <a:rPr lang="en-US" b="1" dirty="0"/>
              <a:t> (knowledge)</a:t>
            </a:r>
            <a:br>
              <a:rPr lang="en-US" b="1" dirty="0"/>
            </a:br>
            <a:endParaRPr lang="en-US" dirty="0"/>
          </a:p>
        </p:txBody>
      </p:sp>
      <p:sp>
        <p:nvSpPr>
          <p:cNvPr id="3" name="Content Placeholder 2">
            <a:extLst>
              <a:ext uri="{FF2B5EF4-FFF2-40B4-BE49-F238E27FC236}">
                <a16:creationId xmlns:a16="http://schemas.microsoft.com/office/drawing/2014/main" id="{2B2FBFC0-403A-4359-B2FF-2E0BB63D4762}"/>
              </a:ext>
            </a:extLst>
          </p:cNvPr>
          <p:cNvSpPr>
            <a:spLocks noGrp="1"/>
          </p:cNvSpPr>
          <p:nvPr>
            <p:ph idx="1"/>
          </p:nvPr>
        </p:nvSpPr>
        <p:spPr/>
        <p:txBody>
          <a:bodyPr/>
          <a:lstStyle/>
          <a:p>
            <a:r>
              <a:rPr lang="en-US" dirty="0" err="1"/>
              <a:t>Angka</a:t>
            </a:r>
            <a:r>
              <a:rPr lang="en-US" dirty="0"/>
              <a:t> </a:t>
            </a:r>
            <a:r>
              <a:rPr lang="en-US" dirty="0" err="1"/>
              <a:t>melek</a:t>
            </a:r>
            <a:r>
              <a:rPr lang="en-US" dirty="0"/>
              <a:t> </a:t>
            </a:r>
            <a:r>
              <a:rPr lang="en-US" dirty="0" err="1"/>
              <a:t>huruf</a:t>
            </a:r>
            <a:r>
              <a:rPr lang="en-US" dirty="0"/>
              <a:t>, </a:t>
            </a:r>
          </a:p>
          <a:p>
            <a:r>
              <a:rPr lang="en-US" dirty="0"/>
              <a:t>rata-rata </a:t>
            </a:r>
            <a:r>
              <a:rPr lang="en-US" dirty="0" err="1"/>
              <a:t>lamanya</a:t>
            </a:r>
            <a:r>
              <a:rPr lang="en-US" dirty="0"/>
              <a:t> </a:t>
            </a:r>
            <a:r>
              <a:rPr lang="en-US" dirty="0" err="1"/>
              <a:t>bersekolah</a:t>
            </a:r>
            <a:r>
              <a:rPr lang="en-US" dirty="0"/>
              <a:t>, </a:t>
            </a:r>
          </a:p>
          <a:p>
            <a:r>
              <a:rPr lang="en-US" dirty="0" err="1"/>
              <a:t>angka</a:t>
            </a:r>
            <a:r>
              <a:rPr lang="en-US" dirty="0"/>
              <a:t> </a:t>
            </a:r>
            <a:r>
              <a:rPr lang="en-US" dirty="0" err="1"/>
              <a:t>partisipasi</a:t>
            </a:r>
            <a:r>
              <a:rPr lang="en-US" dirty="0"/>
              <a:t> </a:t>
            </a:r>
            <a:r>
              <a:rPr lang="en-US" dirty="0" err="1"/>
              <a:t>sekolah</a:t>
            </a:r>
            <a:r>
              <a:rPr lang="en-US" dirty="0"/>
              <a:t> (APS), </a:t>
            </a:r>
          </a:p>
          <a:p>
            <a:r>
              <a:rPr lang="en-US" dirty="0" err="1"/>
              <a:t>angka</a:t>
            </a:r>
            <a:r>
              <a:rPr lang="en-US" dirty="0"/>
              <a:t> </a:t>
            </a:r>
            <a:r>
              <a:rPr lang="en-US" dirty="0" err="1"/>
              <a:t>putus</a:t>
            </a:r>
            <a:r>
              <a:rPr lang="en-US" dirty="0"/>
              <a:t> </a:t>
            </a:r>
            <a:r>
              <a:rPr lang="en-US" dirty="0" err="1"/>
              <a:t>sekolah</a:t>
            </a:r>
            <a:r>
              <a:rPr lang="en-US" dirty="0"/>
              <a:t> (Drop Out), </a:t>
            </a:r>
            <a:r>
              <a:rPr lang="en-US" dirty="0" err="1"/>
              <a:t>dan</a:t>
            </a:r>
            <a:r>
              <a:rPr lang="en-US" dirty="0"/>
              <a:t> lain-lain.</a:t>
            </a:r>
          </a:p>
          <a:p>
            <a:endParaRPr lang="en-US" dirty="0"/>
          </a:p>
          <a:p>
            <a:r>
              <a:rPr lang="en-US" dirty="0" err="1"/>
              <a:t>Sumber</a:t>
            </a:r>
            <a:r>
              <a:rPr lang="en-US" dirty="0"/>
              <a:t>: http://ipsgampang.blogspot.co.id/2014/09/indeks-pembangunan-manusia-dan.html</a:t>
            </a:r>
          </a:p>
        </p:txBody>
      </p:sp>
    </p:spTree>
    <p:extLst>
      <p:ext uri="{BB962C8B-B14F-4D97-AF65-F5344CB8AC3E}">
        <p14:creationId xmlns:p14="http://schemas.microsoft.com/office/powerpoint/2010/main" val="426677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9CA89-CEE3-4249-9F45-C88BE78297C3}"/>
              </a:ext>
            </a:extLst>
          </p:cNvPr>
          <p:cNvSpPr>
            <a:spLocks noGrp="1"/>
          </p:cNvSpPr>
          <p:nvPr>
            <p:ph type="title"/>
          </p:nvPr>
        </p:nvSpPr>
        <p:spPr/>
        <p:txBody>
          <a:bodyPr/>
          <a:lstStyle/>
          <a:p>
            <a:r>
              <a:rPr lang="en-US" b="1" dirty="0" err="1"/>
              <a:t>Standar</a:t>
            </a:r>
            <a:r>
              <a:rPr lang="en-US" b="1" dirty="0"/>
              <a:t> </a:t>
            </a:r>
            <a:r>
              <a:rPr lang="en-US" b="1" dirty="0" err="1"/>
              <a:t>hidup</a:t>
            </a:r>
            <a:r>
              <a:rPr lang="en-US" b="1" dirty="0"/>
              <a:t> </a:t>
            </a:r>
            <a:r>
              <a:rPr lang="en-US" b="1" dirty="0" err="1"/>
              <a:t>layak</a:t>
            </a:r>
            <a:r>
              <a:rPr lang="en-US" b="1" dirty="0"/>
              <a:t> (decent standard of living)</a:t>
            </a:r>
            <a:endParaRPr lang="en-US" dirty="0"/>
          </a:p>
        </p:txBody>
      </p:sp>
      <p:sp>
        <p:nvSpPr>
          <p:cNvPr id="3" name="Content Placeholder 2">
            <a:extLst>
              <a:ext uri="{FF2B5EF4-FFF2-40B4-BE49-F238E27FC236}">
                <a16:creationId xmlns:a16="http://schemas.microsoft.com/office/drawing/2014/main" id="{4F398985-CF4E-4B60-B069-40B40A0B1453}"/>
              </a:ext>
            </a:extLst>
          </p:cNvPr>
          <p:cNvSpPr>
            <a:spLocks noGrp="1"/>
          </p:cNvSpPr>
          <p:nvPr>
            <p:ph idx="1"/>
          </p:nvPr>
        </p:nvSpPr>
        <p:spPr/>
        <p:txBody>
          <a:bodyPr/>
          <a:lstStyle/>
          <a:p>
            <a:r>
              <a:rPr lang="en-US" dirty="0"/>
              <a:t>(1) </a:t>
            </a:r>
            <a:r>
              <a:rPr lang="en-US" dirty="0" err="1"/>
              <a:t>Jumlah</a:t>
            </a:r>
            <a:r>
              <a:rPr lang="en-US" dirty="0"/>
              <a:t> </a:t>
            </a:r>
            <a:r>
              <a:rPr lang="en-US" dirty="0" err="1"/>
              <a:t>penduduk</a:t>
            </a:r>
            <a:r>
              <a:rPr lang="en-US" dirty="0"/>
              <a:t> yang </a:t>
            </a:r>
            <a:r>
              <a:rPr lang="en-US" dirty="0" err="1"/>
              <a:t>bekerja</a:t>
            </a:r>
            <a:r>
              <a:rPr lang="en-US" dirty="0"/>
              <a:t>. </a:t>
            </a:r>
          </a:p>
          <a:p>
            <a:r>
              <a:rPr lang="en-US" dirty="0"/>
              <a:t>(2) </a:t>
            </a:r>
            <a:r>
              <a:rPr lang="en-US" dirty="0" err="1"/>
              <a:t>Jumlah</a:t>
            </a:r>
            <a:r>
              <a:rPr lang="en-US" dirty="0"/>
              <a:t> </a:t>
            </a:r>
            <a:r>
              <a:rPr lang="en-US" dirty="0" err="1"/>
              <a:t>pengangguran</a:t>
            </a:r>
            <a:r>
              <a:rPr lang="en-US" dirty="0"/>
              <a:t> </a:t>
            </a:r>
            <a:r>
              <a:rPr lang="en-US" dirty="0" err="1"/>
              <a:t>terbuka</a:t>
            </a:r>
            <a:r>
              <a:rPr lang="en-US" dirty="0"/>
              <a:t>. </a:t>
            </a:r>
          </a:p>
          <a:p>
            <a:r>
              <a:rPr lang="en-US" dirty="0"/>
              <a:t>(3) </a:t>
            </a:r>
            <a:r>
              <a:rPr lang="en-US" dirty="0" err="1"/>
              <a:t>Jumlah</a:t>
            </a:r>
            <a:r>
              <a:rPr lang="en-US" dirty="0"/>
              <a:t> </a:t>
            </a:r>
            <a:r>
              <a:rPr lang="en-US" dirty="0" err="1"/>
              <a:t>dan</a:t>
            </a:r>
            <a:r>
              <a:rPr lang="en-US" dirty="0"/>
              <a:t> </a:t>
            </a:r>
            <a:r>
              <a:rPr lang="en-US" dirty="0" err="1"/>
              <a:t>persentase</a:t>
            </a:r>
            <a:r>
              <a:rPr lang="en-US" dirty="0"/>
              <a:t> </a:t>
            </a:r>
            <a:r>
              <a:rPr lang="en-US" dirty="0" err="1"/>
              <a:t>penduduk</a:t>
            </a:r>
            <a:r>
              <a:rPr lang="en-US" dirty="0"/>
              <a:t> </a:t>
            </a:r>
            <a:r>
              <a:rPr lang="en-US" dirty="0" err="1"/>
              <a:t>miskin</a:t>
            </a:r>
            <a:r>
              <a:rPr lang="en-US" dirty="0"/>
              <a:t>. </a:t>
            </a:r>
          </a:p>
          <a:p>
            <a:r>
              <a:rPr lang="en-US" dirty="0"/>
              <a:t>(4) PDRB </a:t>
            </a:r>
            <a:r>
              <a:rPr lang="en-US" dirty="0" err="1"/>
              <a:t>riil</a:t>
            </a:r>
            <a:r>
              <a:rPr lang="en-US" dirty="0"/>
              <a:t> per </a:t>
            </a:r>
            <a:r>
              <a:rPr lang="en-US" dirty="0" err="1"/>
              <a:t>kapita</a:t>
            </a:r>
            <a:endParaRPr lang="en-US" dirty="0"/>
          </a:p>
          <a:p>
            <a:endParaRPr lang="en-US" dirty="0"/>
          </a:p>
          <a:p>
            <a:r>
              <a:rPr lang="en-US" dirty="0" err="1"/>
              <a:t>Sumber</a:t>
            </a:r>
            <a:r>
              <a:rPr lang="en-US" dirty="0"/>
              <a:t>: http://ipsgampang.blogspot.co.id/2014/09/indeks-pembangunan-manusia-dan.html</a:t>
            </a:r>
          </a:p>
        </p:txBody>
      </p:sp>
    </p:spTree>
    <p:extLst>
      <p:ext uri="{BB962C8B-B14F-4D97-AF65-F5344CB8AC3E}">
        <p14:creationId xmlns:p14="http://schemas.microsoft.com/office/powerpoint/2010/main" val="23633724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76600-DEB1-4997-A88C-DD9D62522C5A}"/>
              </a:ext>
            </a:extLst>
          </p:cNvPr>
          <p:cNvSpPr>
            <a:spLocks noGrp="1"/>
          </p:cNvSpPr>
          <p:nvPr>
            <p:ph type="title"/>
          </p:nvPr>
        </p:nvSpPr>
        <p:spPr>
          <a:xfrm>
            <a:off x="838200" y="27984"/>
            <a:ext cx="10515600" cy="663575"/>
          </a:xfrm>
        </p:spPr>
        <p:txBody>
          <a:bodyPr>
            <a:normAutofit fontScale="90000"/>
          </a:bodyPr>
          <a:lstStyle/>
          <a:p>
            <a:pPr algn="ctr"/>
            <a:r>
              <a:rPr lang="en-US" dirty="0"/>
              <a:t>Usaha </a:t>
            </a:r>
            <a:r>
              <a:rPr lang="en-US" dirty="0" err="1"/>
              <a:t>pencapaian</a:t>
            </a:r>
            <a:r>
              <a:rPr lang="en-US" dirty="0"/>
              <a:t> </a:t>
            </a:r>
            <a:r>
              <a:rPr lang="en-US" dirty="0" err="1"/>
              <a:t>pembangunan</a:t>
            </a:r>
            <a:endParaRPr lang="en-US" dirty="0"/>
          </a:p>
        </p:txBody>
      </p:sp>
      <p:sp>
        <p:nvSpPr>
          <p:cNvPr id="3" name="Content Placeholder 2">
            <a:extLst>
              <a:ext uri="{FF2B5EF4-FFF2-40B4-BE49-F238E27FC236}">
                <a16:creationId xmlns:a16="http://schemas.microsoft.com/office/drawing/2014/main" id="{ADEF7CCE-C9F1-4643-BC14-8CCC4B08E330}"/>
              </a:ext>
            </a:extLst>
          </p:cNvPr>
          <p:cNvSpPr>
            <a:spLocks noGrp="1"/>
          </p:cNvSpPr>
          <p:nvPr>
            <p:ph idx="1"/>
          </p:nvPr>
        </p:nvSpPr>
        <p:spPr>
          <a:xfrm>
            <a:off x="457200" y="691560"/>
            <a:ext cx="11468100" cy="5956890"/>
          </a:xfrm>
        </p:spPr>
        <p:txBody>
          <a:bodyPr>
            <a:noAutofit/>
          </a:bodyPr>
          <a:lstStyle/>
          <a:p>
            <a:pPr marL="0" indent="0" algn="just">
              <a:buNone/>
            </a:pPr>
            <a:r>
              <a:rPr lang="en-US" sz="2100" dirty="0"/>
              <a:t>1.    </a:t>
            </a:r>
            <a:r>
              <a:rPr lang="en-US" sz="2100" dirty="0" err="1"/>
              <a:t>Produktivitas</a:t>
            </a:r>
            <a:endParaRPr lang="en-US" sz="2100" dirty="0"/>
          </a:p>
          <a:p>
            <a:pPr algn="just"/>
            <a:r>
              <a:rPr lang="en-US" sz="2100" dirty="0" err="1"/>
              <a:t>Penduduk</a:t>
            </a:r>
            <a:r>
              <a:rPr lang="en-US" sz="2100" dirty="0"/>
              <a:t> </a:t>
            </a:r>
            <a:r>
              <a:rPr lang="en-US" sz="2100" dirty="0" err="1"/>
              <a:t>harus</a:t>
            </a:r>
            <a:r>
              <a:rPr lang="en-US" sz="2100" dirty="0"/>
              <a:t> </a:t>
            </a:r>
            <a:r>
              <a:rPr lang="en-US" sz="2100" dirty="0" err="1"/>
              <a:t>dimampukan</a:t>
            </a:r>
            <a:r>
              <a:rPr lang="en-US" sz="2100" dirty="0"/>
              <a:t> </a:t>
            </a:r>
            <a:r>
              <a:rPr lang="en-US" sz="2100" dirty="0" err="1"/>
              <a:t>untuk</a:t>
            </a:r>
            <a:r>
              <a:rPr lang="en-US" sz="2100" dirty="0"/>
              <a:t> </a:t>
            </a:r>
            <a:r>
              <a:rPr lang="en-US" sz="2100" dirty="0" err="1"/>
              <a:t>meningkatkan</a:t>
            </a:r>
            <a:r>
              <a:rPr lang="en-US" sz="2100" dirty="0"/>
              <a:t> </a:t>
            </a:r>
            <a:r>
              <a:rPr lang="en-US" sz="2100" dirty="0" err="1"/>
              <a:t>produktivitas</a:t>
            </a:r>
            <a:r>
              <a:rPr lang="en-US" sz="2100" dirty="0"/>
              <a:t> </a:t>
            </a:r>
            <a:r>
              <a:rPr lang="en-US" sz="2100" dirty="0" err="1"/>
              <a:t>dan</a:t>
            </a:r>
            <a:r>
              <a:rPr lang="en-US" sz="2100" dirty="0"/>
              <a:t> </a:t>
            </a:r>
            <a:r>
              <a:rPr lang="en-US" sz="2100" dirty="0" err="1"/>
              <a:t>berpartisipasi</a:t>
            </a:r>
            <a:r>
              <a:rPr lang="en-US" sz="2100" dirty="0"/>
              <a:t> </a:t>
            </a:r>
            <a:r>
              <a:rPr lang="en-US" sz="2100" dirty="0" err="1"/>
              <a:t>penuh</a:t>
            </a:r>
            <a:r>
              <a:rPr lang="en-US" sz="2100" dirty="0"/>
              <a:t> </a:t>
            </a:r>
            <a:r>
              <a:rPr lang="en-US" sz="2100" dirty="0" err="1"/>
              <a:t>dalam</a:t>
            </a:r>
            <a:r>
              <a:rPr lang="en-US" sz="2100" dirty="0"/>
              <a:t> proses </a:t>
            </a:r>
            <a:r>
              <a:rPr lang="en-US" sz="2100" dirty="0" err="1"/>
              <a:t>penciptaan</a:t>
            </a:r>
            <a:r>
              <a:rPr lang="en-US" sz="2100" dirty="0"/>
              <a:t> </a:t>
            </a:r>
            <a:r>
              <a:rPr lang="en-US" sz="2100" dirty="0" err="1"/>
              <a:t>pendapatan</a:t>
            </a:r>
            <a:r>
              <a:rPr lang="en-US" sz="2100" dirty="0"/>
              <a:t> </a:t>
            </a:r>
            <a:r>
              <a:rPr lang="en-US" sz="2100" dirty="0" err="1"/>
              <a:t>dan</a:t>
            </a:r>
            <a:r>
              <a:rPr lang="en-US" sz="2100" dirty="0"/>
              <a:t> </a:t>
            </a:r>
            <a:r>
              <a:rPr lang="en-US" sz="2100" dirty="0" err="1"/>
              <a:t>nafkah</a:t>
            </a:r>
            <a:r>
              <a:rPr lang="en-US" sz="2100" dirty="0"/>
              <a:t>. Pembangunan </a:t>
            </a:r>
            <a:r>
              <a:rPr lang="en-US" sz="2100" dirty="0" err="1"/>
              <a:t>ekonomi</a:t>
            </a:r>
            <a:r>
              <a:rPr lang="en-US" sz="2100" dirty="0"/>
              <a:t>, </a:t>
            </a:r>
            <a:r>
              <a:rPr lang="en-US" sz="2100" dirty="0" err="1"/>
              <a:t>dengan</a:t>
            </a:r>
            <a:r>
              <a:rPr lang="en-US" sz="2100" dirty="0"/>
              <a:t> </a:t>
            </a:r>
            <a:r>
              <a:rPr lang="en-US" sz="2100" dirty="0" err="1"/>
              <a:t>demikian</a:t>
            </a:r>
            <a:r>
              <a:rPr lang="en-US" sz="2100" dirty="0"/>
              <a:t> </a:t>
            </a:r>
            <a:r>
              <a:rPr lang="en-US" sz="2100" dirty="0" err="1"/>
              <a:t>merupakan</a:t>
            </a:r>
            <a:r>
              <a:rPr lang="en-US" sz="2100" dirty="0"/>
              <a:t> </a:t>
            </a:r>
            <a:r>
              <a:rPr lang="en-US" sz="2100" dirty="0" err="1"/>
              <a:t>himpunan</a:t>
            </a:r>
            <a:r>
              <a:rPr lang="en-US" sz="2100" dirty="0"/>
              <a:t> </a:t>
            </a:r>
            <a:r>
              <a:rPr lang="en-US" sz="2100" dirty="0" err="1"/>
              <a:t>bagian</a:t>
            </a:r>
            <a:r>
              <a:rPr lang="en-US" sz="2100" dirty="0"/>
              <a:t> </a:t>
            </a:r>
            <a:r>
              <a:rPr lang="en-US" sz="2100" dirty="0" err="1"/>
              <a:t>dari</a:t>
            </a:r>
            <a:r>
              <a:rPr lang="en-US" sz="2100" dirty="0"/>
              <a:t> model </a:t>
            </a:r>
            <a:r>
              <a:rPr lang="en-US" sz="2100" dirty="0" err="1"/>
              <a:t>pembangunan</a:t>
            </a:r>
            <a:r>
              <a:rPr lang="en-US" sz="2100" dirty="0"/>
              <a:t> </a:t>
            </a:r>
            <a:r>
              <a:rPr lang="en-US" sz="2100" dirty="0" err="1"/>
              <a:t>manusia</a:t>
            </a:r>
            <a:r>
              <a:rPr lang="en-US" sz="2100" dirty="0"/>
              <a:t>.</a:t>
            </a:r>
            <a:endParaRPr lang="id-ID" sz="2100" dirty="0"/>
          </a:p>
          <a:p>
            <a:pPr marL="0" indent="0" algn="just">
              <a:buNone/>
            </a:pPr>
            <a:r>
              <a:rPr lang="en-US" sz="2100" dirty="0"/>
              <a:t>2.    </a:t>
            </a:r>
            <a:r>
              <a:rPr lang="en-US" sz="2100" dirty="0" err="1"/>
              <a:t>Pemerataan</a:t>
            </a:r>
            <a:endParaRPr lang="en-US" sz="2100" dirty="0"/>
          </a:p>
          <a:p>
            <a:pPr algn="just"/>
            <a:r>
              <a:rPr lang="en-US" sz="2100" dirty="0" err="1"/>
              <a:t>Penduduk</a:t>
            </a:r>
            <a:r>
              <a:rPr lang="en-US" sz="2100" dirty="0"/>
              <a:t> </a:t>
            </a:r>
            <a:r>
              <a:rPr lang="en-US" sz="2100" dirty="0" err="1"/>
              <a:t>harus</a:t>
            </a:r>
            <a:r>
              <a:rPr lang="en-US" sz="2100" dirty="0"/>
              <a:t> </a:t>
            </a:r>
            <a:r>
              <a:rPr lang="en-US" sz="2100" dirty="0" err="1"/>
              <a:t>memiliki</a:t>
            </a:r>
            <a:r>
              <a:rPr lang="en-US" sz="2100" dirty="0"/>
              <a:t> </a:t>
            </a:r>
            <a:r>
              <a:rPr lang="en-US" sz="2100" dirty="0" err="1"/>
              <a:t>kesempatan</a:t>
            </a:r>
            <a:r>
              <a:rPr lang="en-US" sz="2100" dirty="0"/>
              <a:t> yang </a:t>
            </a:r>
            <a:r>
              <a:rPr lang="en-US" sz="2100" dirty="0" err="1"/>
              <a:t>sama</a:t>
            </a:r>
            <a:r>
              <a:rPr lang="en-US" sz="2100" dirty="0"/>
              <a:t> </a:t>
            </a:r>
            <a:r>
              <a:rPr lang="en-US" sz="2100" dirty="0" err="1"/>
              <a:t>untuk</a:t>
            </a:r>
            <a:r>
              <a:rPr lang="en-US" sz="2100" dirty="0"/>
              <a:t> </a:t>
            </a:r>
            <a:r>
              <a:rPr lang="en-US" sz="2100" dirty="0" err="1"/>
              <a:t>mendapatkan</a:t>
            </a:r>
            <a:r>
              <a:rPr lang="en-US" sz="2100" dirty="0"/>
              <a:t> </a:t>
            </a:r>
            <a:r>
              <a:rPr lang="en-US" sz="2100" dirty="0" err="1"/>
              <a:t>akses</a:t>
            </a:r>
            <a:r>
              <a:rPr lang="en-US" sz="2100" dirty="0"/>
              <a:t> </a:t>
            </a:r>
            <a:r>
              <a:rPr lang="en-US" sz="2100" dirty="0" err="1"/>
              <a:t>terhadap</a:t>
            </a:r>
            <a:r>
              <a:rPr lang="en-US" sz="2100" dirty="0"/>
              <a:t> </a:t>
            </a:r>
            <a:r>
              <a:rPr lang="en-US" sz="2100" dirty="0" err="1"/>
              <a:t>semua</a:t>
            </a:r>
            <a:r>
              <a:rPr lang="en-US" sz="2100" dirty="0"/>
              <a:t> </a:t>
            </a:r>
            <a:r>
              <a:rPr lang="en-US" sz="2100" dirty="0" err="1"/>
              <a:t>sumber</a:t>
            </a:r>
            <a:r>
              <a:rPr lang="en-US" sz="2100" dirty="0"/>
              <a:t> </a:t>
            </a:r>
            <a:r>
              <a:rPr lang="en-US" sz="2100" dirty="0" err="1"/>
              <a:t>daya</a:t>
            </a:r>
            <a:r>
              <a:rPr lang="en-US" sz="2100" dirty="0"/>
              <a:t> </a:t>
            </a:r>
            <a:r>
              <a:rPr lang="en-US" sz="2100" dirty="0" err="1"/>
              <a:t>ekonomi</a:t>
            </a:r>
            <a:r>
              <a:rPr lang="en-US" sz="2100" dirty="0"/>
              <a:t> </a:t>
            </a:r>
            <a:r>
              <a:rPr lang="en-US" sz="2100" dirty="0" err="1"/>
              <a:t>dan</a:t>
            </a:r>
            <a:r>
              <a:rPr lang="en-US" sz="2100" dirty="0"/>
              <a:t> </a:t>
            </a:r>
            <a:r>
              <a:rPr lang="en-US" sz="2100" dirty="0" err="1"/>
              <a:t>sosial</a:t>
            </a:r>
            <a:r>
              <a:rPr lang="en-US" sz="2100" dirty="0"/>
              <a:t>. </a:t>
            </a:r>
            <a:r>
              <a:rPr lang="en-US" sz="2100" dirty="0" err="1"/>
              <a:t>Semua</a:t>
            </a:r>
            <a:r>
              <a:rPr lang="en-US" sz="2100" dirty="0"/>
              <a:t> </a:t>
            </a:r>
            <a:r>
              <a:rPr lang="en-US" sz="2100" dirty="0" err="1"/>
              <a:t>hambatan</a:t>
            </a:r>
            <a:r>
              <a:rPr lang="en-US" sz="2100" dirty="0"/>
              <a:t> yang </a:t>
            </a:r>
            <a:r>
              <a:rPr lang="en-US" sz="2100" dirty="0" err="1"/>
              <a:t>memperkecil</a:t>
            </a:r>
            <a:r>
              <a:rPr lang="en-US" sz="2100" dirty="0"/>
              <a:t> </a:t>
            </a:r>
            <a:r>
              <a:rPr lang="en-US" sz="2100" dirty="0" err="1"/>
              <a:t>kesempatan</a:t>
            </a:r>
            <a:r>
              <a:rPr lang="en-US" sz="2100" dirty="0"/>
              <a:t> </a:t>
            </a:r>
            <a:r>
              <a:rPr lang="en-US" sz="2100" dirty="0" err="1"/>
              <a:t>untuk</a:t>
            </a:r>
            <a:r>
              <a:rPr lang="en-US" sz="2100" dirty="0"/>
              <a:t> </a:t>
            </a:r>
            <a:r>
              <a:rPr lang="en-US" sz="2100" dirty="0" err="1"/>
              <a:t>memperoleh</a:t>
            </a:r>
            <a:r>
              <a:rPr lang="en-US" sz="2100" dirty="0"/>
              <a:t> </a:t>
            </a:r>
            <a:r>
              <a:rPr lang="en-US" sz="2100" dirty="0" err="1"/>
              <a:t>akses</a:t>
            </a:r>
            <a:r>
              <a:rPr lang="en-US" sz="2100" dirty="0"/>
              <a:t> </a:t>
            </a:r>
            <a:r>
              <a:rPr lang="en-US" sz="2100" dirty="0" err="1"/>
              <a:t>tersebut</a:t>
            </a:r>
            <a:r>
              <a:rPr lang="en-US" sz="2100" dirty="0"/>
              <a:t> </a:t>
            </a:r>
            <a:r>
              <a:rPr lang="en-US" sz="2100" dirty="0" err="1"/>
              <a:t>harus</a:t>
            </a:r>
            <a:r>
              <a:rPr lang="en-US" sz="2100" dirty="0"/>
              <a:t> </a:t>
            </a:r>
            <a:r>
              <a:rPr lang="en-US" sz="2100" dirty="0" err="1"/>
              <a:t>dihapus</a:t>
            </a:r>
            <a:r>
              <a:rPr lang="en-US" sz="2100" dirty="0"/>
              <a:t>, </a:t>
            </a:r>
            <a:r>
              <a:rPr lang="en-US" sz="2100" dirty="0" err="1"/>
              <a:t>sehingga</a:t>
            </a:r>
            <a:r>
              <a:rPr lang="en-US" sz="2100" dirty="0"/>
              <a:t> </a:t>
            </a:r>
            <a:r>
              <a:rPr lang="en-US" sz="2100" dirty="0" err="1"/>
              <a:t>mereka</a:t>
            </a:r>
            <a:r>
              <a:rPr lang="en-US" sz="2100" dirty="0"/>
              <a:t> </a:t>
            </a:r>
            <a:r>
              <a:rPr lang="en-US" sz="2100" dirty="0" err="1"/>
              <a:t>dapat</a:t>
            </a:r>
            <a:r>
              <a:rPr lang="en-US" sz="2100" dirty="0"/>
              <a:t> </a:t>
            </a:r>
            <a:r>
              <a:rPr lang="en-US" sz="2100" dirty="0" err="1"/>
              <a:t>mengambil</a:t>
            </a:r>
            <a:r>
              <a:rPr lang="en-US" sz="2100" dirty="0"/>
              <a:t> </a:t>
            </a:r>
            <a:r>
              <a:rPr lang="en-US" sz="2100" dirty="0" err="1"/>
              <a:t>menfaat</a:t>
            </a:r>
            <a:r>
              <a:rPr lang="en-US" sz="2100" dirty="0"/>
              <a:t> </a:t>
            </a:r>
            <a:r>
              <a:rPr lang="en-US" sz="2100" dirty="0" err="1"/>
              <a:t>dan</a:t>
            </a:r>
            <a:r>
              <a:rPr lang="en-US" sz="2100" dirty="0"/>
              <a:t> </a:t>
            </a:r>
            <a:r>
              <a:rPr lang="en-US" sz="2100" dirty="0" err="1"/>
              <a:t>berpartisipasi</a:t>
            </a:r>
            <a:r>
              <a:rPr lang="en-US" sz="2100" dirty="0"/>
              <a:t> </a:t>
            </a:r>
            <a:r>
              <a:rPr lang="en-US" sz="2100" dirty="0" err="1"/>
              <a:t>dalam</a:t>
            </a:r>
            <a:r>
              <a:rPr lang="en-US" sz="2100" dirty="0"/>
              <a:t> </a:t>
            </a:r>
            <a:r>
              <a:rPr lang="en-US" sz="2100" dirty="0" err="1"/>
              <a:t>kegiatan</a:t>
            </a:r>
            <a:r>
              <a:rPr lang="en-US" sz="2100" dirty="0"/>
              <a:t> </a:t>
            </a:r>
            <a:r>
              <a:rPr lang="en-US" sz="2100" dirty="0" err="1"/>
              <a:t>produktif</a:t>
            </a:r>
            <a:r>
              <a:rPr lang="en-US" sz="2100" dirty="0"/>
              <a:t> yang </a:t>
            </a:r>
            <a:r>
              <a:rPr lang="en-US" sz="2100" dirty="0" err="1"/>
              <a:t>dapat</a:t>
            </a:r>
            <a:r>
              <a:rPr lang="en-US" sz="2100" dirty="0"/>
              <a:t> </a:t>
            </a:r>
            <a:r>
              <a:rPr lang="en-US" sz="2100" dirty="0" err="1"/>
              <a:t>meningkatkan</a:t>
            </a:r>
            <a:r>
              <a:rPr lang="en-US" sz="2100" dirty="0"/>
              <a:t> </a:t>
            </a:r>
            <a:r>
              <a:rPr lang="en-US" sz="2100" dirty="0" err="1"/>
              <a:t>kualitas</a:t>
            </a:r>
            <a:r>
              <a:rPr lang="en-US" sz="2100" dirty="0"/>
              <a:t> </a:t>
            </a:r>
            <a:r>
              <a:rPr lang="en-US" sz="2100" dirty="0" err="1"/>
              <a:t>hidup</a:t>
            </a:r>
            <a:r>
              <a:rPr lang="en-US" sz="2100" dirty="0"/>
              <a:t>.</a:t>
            </a:r>
          </a:p>
          <a:p>
            <a:pPr marL="0" indent="0" algn="just">
              <a:buNone/>
            </a:pPr>
            <a:r>
              <a:rPr lang="en-US" sz="2100" dirty="0"/>
              <a:t>3.    </a:t>
            </a:r>
            <a:r>
              <a:rPr lang="en-US" sz="2100" dirty="0" err="1"/>
              <a:t>Kesinambungan</a:t>
            </a:r>
            <a:endParaRPr lang="en-US" sz="2100" dirty="0"/>
          </a:p>
          <a:p>
            <a:pPr algn="just"/>
            <a:r>
              <a:rPr lang="en-US" sz="2100" dirty="0" err="1"/>
              <a:t>Akses</a:t>
            </a:r>
            <a:r>
              <a:rPr lang="en-US" sz="2100" dirty="0"/>
              <a:t> </a:t>
            </a:r>
            <a:r>
              <a:rPr lang="en-US" sz="2100" dirty="0" err="1"/>
              <a:t>terhadap</a:t>
            </a:r>
            <a:r>
              <a:rPr lang="en-US" sz="2100" dirty="0"/>
              <a:t> </a:t>
            </a:r>
            <a:r>
              <a:rPr lang="en-US" sz="2100" dirty="0" err="1"/>
              <a:t>sumber</a:t>
            </a:r>
            <a:r>
              <a:rPr lang="en-US" sz="2100" dirty="0"/>
              <a:t> </a:t>
            </a:r>
            <a:r>
              <a:rPr lang="en-US" sz="2100" dirty="0" err="1"/>
              <a:t>daya</a:t>
            </a:r>
            <a:r>
              <a:rPr lang="en-US" sz="2100" dirty="0"/>
              <a:t> </a:t>
            </a:r>
            <a:r>
              <a:rPr lang="en-US" sz="2100" dirty="0" err="1"/>
              <a:t>ekonomi</a:t>
            </a:r>
            <a:r>
              <a:rPr lang="en-US" sz="2100" dirty="0"/>
              <a:t> </a:t>
            </a:r>
            <a:r>
              <a:rPr lang="en-US" sz="2100" dirty="0" err="1"/>
              <a:t>dan</a:t>
            </a:r>
            <a:r>
              <a:rPr lang="en-US" sz="2100" dirty="0"/>
              <a:t> </a:t>
            </a:r>
            <a:r>
              <a:rPr lang="en-US" sz="2100" dirty="0" err="1"/>
              <a:t>sosial</a:t>
            </a:r>
            <a:r>
              <a:rPr lang="en-US" sz="2100" dirty="0"/>
              <a:t> </a:t>
            </a:r>
            <a:r>
              <a:rPr lang="en-US" sz="2100" dirty="0" err="1"/>
              <a:t>harus</a:t>
            </a:r>
            <a:r>
              <a:rPr lang="en-US" sz="2100" dirty="0"/>
              <a:t> </a:t>
            </a:r>
            <a:r>
              <a:rPr lang="en-US" sz="2100" dirty="0" err="1"/>
              <a:t>dipastikan</a:t>
            </a:r>
            <a:r>
              <a:rPr lang="en-US" sz="2100" dirty="0"/>
              <a:t> </a:t>
            </a:r>
            <a:r>
              <a:rPr lang="en-US" sz="2100" dirty="0" err="1"/>
              <a:t>tidak</a:t>
            </a:r>
            <a:r>
              <a:rPr lang="en-US" sz="2100" dirty="0"/>
              <a:t> </a:t>
            </a:r>
            <a:r>
              <a:rPr lang="en-US" sz="2100" dirty="0" err="1"/>
              <a:t>hanya</a:t>
            </a:r>
            <a:r>
              <a:rPr lang="en-US" sz="2100" dirty="0"/>
              <a:t> </a:t>
            </a:r>
            <a:r>
              <a:rPr lang="en-US" sz="2100" dirty="0" err="1"/>
              <a:t>untuk</a:t>
            </a:r>
            <a:r>
              <a:rPr lang="en-US" sz="2100" dirty="0"/>
              <a:t> </a:t>
            </a:r>
            <a:r>
              <a:rPr lang="en-US" sz="2100" dirty="0" err="1"/>
              <a:t>generasi</a:t>
            </a:r>
            <a:r>
              <a:rPr lang="en-US" sz="2100" dirty="0"/>
              <a:t> </a:t>
            </a:r>
            <a:r>
              <a:rPr lang="en-US" sz="2100" dirty="0" err="1"/>
              <a:t>saat</a:t>
            </a:r>
            <a:r>
              <a:rPr lang="en-US" sz="2100" dirty="0"/>
              <a:t> </a:t>
            </a:r>
            <a:r>
              <a:rPr lang="en-US" sz="2100" dirty="0" err="1"/>
              <a:t>ini</a:t>
            </a:r>
            <a:r>
              <a:rPr lang="en-US" sz="2100" dirty="0"/>
              <a:t>, </a:t>
            </a:r>
            <a:r>
              <a:rPr lang="en-US" sz="2100" dirty="0" err="1"/>
              <a:t>tetapi</a:t>
            </a:r>
            <a:r>
              <a:rPr lang="en-US" sz="2100" dirty="0"/>
              <a:t> juga </a:t>
            </a:r>
            <a:r>
              <a:rPr lang="en-US" sz="2100" dirty="0" err="1"/>
              <a:t>generasi</a:t>
            </a:r>
            <a:r>
              <a:rPr lang="en-US" sz="2100" dirty="0"/>
              <a:t> yang </a:t>
            </a:r>
            <a:r>
              <a:rPr lang="en-US" sz="2100" dirty="0" err="1"/>
              <a:t>akan</a:t>
            </a:r>
            <a:r>
              <a:rPr lang="en-US" sz="2100" dirty="0"/>
              <a:t> </a:t>
            </a:r>
            <a:r>
              <a:rPr lang="en-US" sz="2100" dirty="0" err="1"/>
              <a:t>datang</a:t>
            </a:r>
            <a:r>
              <a:rPr lang="en-US" sz="2100" dirty="0"/>
              <a:t>. </a:t>
            </a:r>
            <a:r>
              <a:rPr lang="en-US" sz="2100" dirty="0" err="1"/>
              <a:t>Semua</a:t>
            </a:r>
            <a:r>
              <a:rPr lang="en-US" sz="2100" dirty="0"/>
              <a:t> </a:t>
            </a:r>
            <a:r>
              <a:rPr lang="en-US" sz="2100" dirty="0" err="1"/>
              <a:t>sumber</a:t>
            </a:r>
            <a:r>
              <a:rPr lang="en-US" sz="2100" dirty="0"/>
              <a:t> </a:t>
            </a:r>
            <a:r>
              <a:rPr lang="en-US" sz="2100" dirty="0" err="1"/>
              <a:t>daya</a:t>
            </a:r>
            <a:r>
              <a:rPr lang="en-US" sz="2100" dirty="0"/>
              <a:t> </a:t>
            </a:r>
            <a:r>
              <a:rPr lang="en-US" sz="2100" dirty="0" err="1"/>
              <a:t>fisik</a:t>
            </a:r>
            <a:r>
              <a:rPr lang="en-US" sz="2100" dirty="0"/>
              <a:t>, </a:t>
            </a:r>
            <a:r>
              <a:rPr lang="en-US" sz="2100" dirty="0" err="1"/>
              <a:t>manusia</a:t>
            </a:r>
            <a:r>
              <a:rPr lang="en-US" sz="2100" dirty="0"/>
              <a:t>, </a:t>
            </a:r>
            <a:r>
              <a:rPr lang="en-US" sz="2100" dirty="0" err="1"/>
              <a:t>dan</a:t>
            </a:r>
            <a:r>
              <a:rPr lang="en-US" sz="2100" dirty="0"/>
              <a:t> </a:t>
            </a:r>
            <a:r>
              <a:rPr lang="en-US" sz="2100" dirty="0" err="1"/>
              <a:t>lingkungan</a:t>
            </a:r>
            <a:r>
              <a:rPr lang="en-US" sz="2100" dirty="0"/>
              <a:t> </a:t>
            </a:r>
            <a:r>
              <a:rPr lang="en-US" sz="2100" dirty="0" err="1"/>
              <a:t>harus</a:t>
            </a:r>
            <a:r>
              <a:rPr lang="en-US" sz="2100" dirty="0"/>
              <a:t> </a:t>
            </a:r>
            <a:r>
              <a:rPr lang="en-US" sz="2100" dirty="0" err="1"/>
              <a:t>selalu</a:t>
            </a:r>
            <a:r>
              <a:rPr lang="en-US" sz="2100" dirty="0"/>
              <a:t> </a:t>
            </a:r>
            <a:r>
              <a:rPr lang="en-US" sz="2100" dirty="0" err="1"/>
              <a:t>diperbaharui</a:t>
            </a:r>
            <a:r>
              <a:rPr lang="en-US" sz="2100" dirty="0"/>
              <a:t>.</a:t>
            </a:r>
          </a:p>
          <a:p>
            <a:pPr marL="0" indent="0" algn="just">
              <a:buNone/>
            </a:pPr>
            <a:r>
              <a:rPr lang="en-US" sz="2100" dirty="0"/>
              <a:t>4.    </a:t>
            </a:r>
            <a:r>
              <a:rPr lang="en-US" sz="2100" dirty="0" err="1"/>
              <a:t>Pemberdayaan</a:t>
            </a:r>
            <a:endParaRPr lang="en-US" sz="2100" dirty="0"/>
          </a:p>
          <a:p>
            <a:pPr algn="just"/>
            <a:r>
              <a:rPr lang="en-US" sz="2100" dirty="0" err="1"/>
              <a:t>Penduduk</a:t>
            </a:r>
            <a:r>
              <a:rPr lang="en-US" sz="2100" dirty="0"/>
              <a:t> </a:t>
            </a:r>
            <a:r>
              <a:rPr lang="en-US" sz="2100" dirty="0" err="1"/>
              <a:t>harus</a:t>
            </a:r>
            <a:r>
              <a:rPr lang="en-US" sz="2100" dirty="0"/>
              <a:t> </a:t>
            </a:r>
            <a:r>
              <a:rPr lang="en-US" sz="2100" dirty="0" err="1"/>
              <a:t>berpartisipasi</a:t>
            </a:r>
            <a:r>
              <a:rPr lang="en-US" sz="2100" dirty="0"/>
              <a:t> </a:t>
            </a:r>
            <a:r>
              <a:rPr lang="en-US" sz="2100" dirty="0" err="1"/>
              <a:t>penuh</a:t>
            </a:r>
            <a:r>
              <a:rPr lang="en-US" sz="2100" dirty="0"/>
              <a:t> </a:t>
            </a:r>
            <a:r>
              <a:rPr lang="en-US" sz="2100" dirty="0" err="1"/>
              <a:t>dalam</a:t>
            </a:r>
            <a:r>
              <a:rPr lang="en-US" sz="2100" dirty="0"/>
              <a:t> </a:t>
            </a:r>
            <a:r>
              <a:rPr lang="en-US" sz="2100" dirty="0" err="1"/>
              <a:t>keputusan</a:t>
            </a:r>
            <a:r>
              <a:rPr lang="en-US" sz="2100" dirty="0"/>
              <a:t> </a:t>
            </a:r>
            <a:r>
              <a:rPr lang="en-US" sz="2100" dirty="0" err="1"/>
              <a:t>dan</a:t>
            </a:r>
            <a:r>
              <a:rPr lang="en-US" sz="2100" dirty="0"/>
              <a:t> proses yang </a:t>
            </a:r>
            <a:r>
              <a:rPr lang="en-US" sz="2100" dirty="0" err="1"/>
              <a:t>akan</a:t>
            </a:r>
            <a:r>
              <a:rPr lang="en-US" sz="2100" dirty="0"/>
              <a:t> </a:t>
            </a:r>
            <a:r>
              <a:rPr lang="en-US" sz="2100" dirty="0" err="1"/>
              <a:t>menentukan</a:t>
            </a:r>
            <a:r>
              <a:rPr lang="en-US" sz="2100" dirty="0"/>
              <a:t> (</a:t>
            </a:r>
            <a:r>
              <a:rPr lang="en-US" sz="2100" dirty="0" err="1"/>
              <a:t>bentuk</a:t>
            </a:r>
            <a:r>
              <a:rPr lang="en-US" sz="2100" dirty="0"/>
              <a:t>/</a:t>
            </a:r>
            <a:r>
              <a:rPr lang="en-US" sz="2100" dirty="0" err="1"/>
              <a:t>arah</a:t>
            </a:r>
            <a:r>
              <a:rPr lang="en-US" sz="2100" dirty="0"/>
              <a:t>) </a:t>
            </a:r>
            <a:r>
              <a:rPr lang="en-US" sz="2100" dirty="0" err="1"/>
              <a:t>kehidupan</a:t>
            </a:r>
            <a:r>
              <a:rPr lang="en-US" sz="2100" dirty="0"/>
              <a:t> </a:t>
            </a:r>
            <a:r>
              <a:rPr lang="en-US" sz="2100" dirty="0" err="1"/>
              <a:t>mereka</a:t>
            </a:r>
            <a:r>
              <a:rPr lang="en-US" sz="2100" dirty="0"/>
              <a:t>, </a:t>
            </a:r>
            <a:r>
              <a:rPr lang="en-US" sz="2100" dirty="0" err="1"/>
              <a:t>serta</a:t>
            </a:r>
            <a:r>
              <a:rPr lang="en-US" sz="2100" dirty="0"/>
              <a:t> </a:t>
            </a:r>
            <a:r>
              <a:rPr lang="en-US" sz="2100" dirty="0" err="1"/>
              <a:t>untuk</a:t>
            </a:r>
            <a:r>
              <a:rPr lang="en-US" sz="2100" dirty="0"/>
              <a:t> </a:t>
            </a:r>
            <a:r>
              <a:rPr lang="en-US" sz="2100" dirty="0" err="1"/>
              <a:t>berpartisipasi</a:t>
            </a:r>
            <a:r>
              <a:rPr lang="en-US" sz="2100" dirty="0"/>
              <a:t> </a:t>
            </a:r>
            <a:r>
              <a:rPr lang="en-US" sz="2100" dirty="0" err="1"/>
              <a:t>dan</a:t>
            </a:r>
            <a:r>
              <a:rPr lang="en-US" sz="2100" dirty="0"/>
              <a:t> </a:t>
            </a:r>
            <a:r>
              <a:rPr lang="en-US" sz="2100" dirty="0" err="1"/>
              <a:t>mengambil</a:t>
            </a:r>
            <a:r>
              <a:rPr lang="en-US" sz="2100" dirty="0"/>
              <a:t> </a:t>
            </a:r>
            <a:r>
              <a:rPr lang="en-US" sz="2100" dirty="0" err="1"/>
              <a:t>manfaat</a:t>
            </a:r>
            <a:r>
              <a:rPr lang="en-US" sz="2100" dirty="0"/>
              <a:t> </a:t>
            </a:r>
            <a:r>
              <a:rPr lang="en-US" sz="2100" dirty="0" err="1"/>
              <a:t>dari</a:t>
            </a:r>
            <a:r>
              <a:rPr lang="en-US" sz="2100" dirty="0"/>
              <a:t> proses </a:t>
            </a:r>
            <a:r>
              <a:rPr lang="en-US" sz="2100" dirty="0" err="1"/>
              <a:t>pembangunan</a:t>
            </a:r>
            <a:r>
              <a:rPr lang="en-US" sz="2100" dirty="0"/>
              <a:t>.</a:t>
            </a:r>
          </a:p>
        </p:txBody>
      </p:sp>
    </p:spTree>
    <p:extLst>
      <p:ext uri="{BB962C8B-B14F-4D97-AF65-F5344CB8AC3E}">
        <p14:creationId xmlns:p14="http://schemas.microsoft.com/office/powerpoint/2010/main" val="4048435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Animasi PPT\background\background-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667001" y="-1143002"/>
            <a:ext cx="6858000" cy="9144001"/>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10211" y="946296"/>
            <a:ext cx="4316296" cy="45869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Frame 7"/>
          <p:cNvSpPr/>
          <p:nvPr/>
        </p:nvSpPr>
        <p:spPr>
          <a:xfrm>
            <a:off x="1782788" y="5864940"/>
            <a:ext cx="8709074" cy="990600"/>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ounded Rectangle 8"/>
          <p:cNvSpPr/>
          <p:nvPr/>
        </p:nvSpPr>
        <p:spPr>
          <a:xfrm>
            <a:off x="2906180" y="1268760"/>
            <a:ext cx="1944216" cy="648072"/>
          </a:xfrm>
          <a:prstGeom prst="roundRect">
            <a:avLst/>
          </a:prstGeom>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2400" dirty="0">
                <a:solidFill>
                  <a:schemeClr val="tx1"/>
                </a:solidFill>
              </a:rPr>
              <a:t>SK / KD</a:t>
            </a:r>
          </a:p>
        </p:txBody>
      </p:sp>
      <p:sp>
        <p:nvSpPr>
          <p:cNvPr id="11" name="Rounded Rectangle 10"/>
          <p:cNvSpPr/>
          <p:nvPr/>
        </p:nvSpPr>
        <p:spPr>
          <a:xfrm>
            <a:off x="3005483" y="2060848"/>
            <a:ext cx="1944216" cy="648072"/>
          </a:xfrm>
          <a:prstGeom prst="roundRect">
            <a:avLst/>
          </a:prstGeom>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2400" dirty="0">
                <a:solidFill>
                  <a:schemeClr val="tx1"/>
                </a:solidFill>
              </a:rPr>
              <a:t>Indikator / Tujuan</a:t>
            </a:r>
          </a:p>
        </p:txBody>
      </p:sp>
      <p:sp>
        <p:nvSpPr>
          <p:cNvPr id="12" name="Rounded Rectangle 11"/>
          <p:cNvSpPr/>
          <p:nvPr/>
        </p:nvSpPr>
        <p:spPr>
          <a:xfrm>
            <a:off x="3018458" y="2915711"/>
            <a:ext cx="1944216" cy="648072"/>
          </a:xfrm>
          <a:prstGeom prst="roundRect">
            <a:avLst/>
          </a:prstGeom>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2400" dirty="0">
                <a:solidFill>
                  <a:schemeClr val="tx1"/>
                </a:solidFill>
              </a:rPr>
              <a:t>Peta Konsep</a:t>
            </a:r>
          </a:p>
        </p:txBody>
      </p:sp>
      <p:sp>
        <p:nvSpPr>
          <p:cNvPr id="13" name="Rounded Rectangle 12"/>
          <p:cNvSpPr/>
          <p:nvPr/>
        </p:nvSpPr>
        <p:spPr>
          <a:xfrm>
            <a:off x="3031433" y="4505935"/>
            <a:ext cx="1944216" cy="648072"/>
          </a:xfrm>
          <a:prstGeom prst="roundRect">
            <a:avLst/>
          </a:prstGeom>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2400" dirty="0">
                <a:solidFill>
                  <a:schemeClr val="tx1"/>
                </a:solidFill>
              </a:rPr>
              <a:t>Evaluasi</a:t>
            </a:r>
          </a:p>
        </p:txBody>
      </p:sp>
      <p:sp>
        <p:nvSpPr>
          <p:cNvPr id="14" name="Frame 13"/>
          <p:cNvSpPr/>
          <p:nvPr/>
        </p:nvSpPr>
        <p:spPr>
          <a:xfrm>
            <a:off x="5375920" y="761081"/>
            <a:ext cx="5292080" cy="4824536"/>
          </a:xfrm>
          <a:prstGeom prst="frame">
            <a:avLst/>
          </a:prstGeom>
          <a:effectLst>
            <a:softEdge rad="63500"/>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d-ID" sz="3200" dirty="0">
                <a:solidFill>
                  <a:schemeClr val="tx1"/>
                </a:solidFill>
                <a:latin typeface="Algerian" pitchFamily="82" charset="0"/>
              </a:rPr>
              <a:t>Teori pusat pertumbuhan</a:t>
            </a:r>
          </a:p>
          <a:p>
            <a:pPr algn="ctr"/>
            <a:endParaRPr lang="id-ID" sz="3200" dirty="0">
              <a:solidFill>
                <a:schemeClr val="tx1"/>
              </a:solidFill>
              <a:latin typeface="Algerian" pitchFamily="82" charset="0"/>
            </a:endParaRPr>
          </a:p>
          <a:p>
            <a:pPr algn="ctr"/>
            <a:r>
              <a:rPr lang="id-ID" sz="2400" dirty="0">
                <a:solidFill>
                  <a:schemeClr val="tx1"/>
                </a:solidFill>
                <a:latin typeface="Times New Roman" pitchFamily="18" charset="0"/>
                <a:cs typeface="Times New Roman" pitchFamily="18" charset="0"/>
              </a:rPr>
              <a:t>Oleh: </a:t>
            </a:r>
          </a:p>
          <a:p>
            <a:pPr algn="ctr"/>
            <a:r>
              <a:rPr lang="id-ID" sz="2400" dirty="0">
                <a:solidFill>
                  <a:schemeClr val="tx1"/>
                </a:solidFill>
                <a:latin typeface="Times New Roman" pitchFamily="18" charset="0"/>
                <a:cs typeface="Times New Roman" pitchFamily="18" charset="0"/>
              </a:rPr>
              <a:t>ULIN NIAM</a:t>
            </a:r>
          </a:p>
          <a:p>
            <a:pPr algn="ctr"/>
            <a:r>
              <a:rPr lang="id-ID" sz="2400" dirty="0">
                <a:solidFill>
                  <a:schemeClr val="tx1"/>
                </a:solidFill>
                <a:latin typeface="Times New Roman" pitchFamily="18" charset="0"/>
                <a:cs typeface="Times New Roman" pitchFamily="18" charset="0"/>
              </a:rPr>
              <a:t>Pendidikan Geografi</a:t>
            </a:r>
          </a:p>
        </p:txBody>
      </p:sp>
      <p:sp>
        <p:nvSpPr>
          <p:cNvPr id="16" name="Rounded Rectangle 15"/>
          <p:cNvSpPr/>
          <p:nvPr/>
        </p:nvSpPr>
        <p:spPr>
          <a:xfrm>
            <a:off x="3031433" y="3699688"/>
            <a:ext cx="1944216" cy="648072"/>
          </a:xfrm>
          <a:prstGeom prst="roundRect">
            <a:avLst/>
          </a:prstGeom>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2400" dirty="0">
                <a:solidFill>
                  <a:schemeClr val="tx1"/>
                </a:solidFill>
              </a:rPr>
              <a:t>Materi</a:t>
            </a:r>
          </a:p>
        </p:txBody>
      </p:sp>
    </p:spTree>
    <p:extLst>
      <p:ext uri="{BB962C8B-B14F-4D97-AF65-F5344CB8AC3E}">
        <p14:creationId xmlns:p14="http://schemas.microsoft.com/office/powerpoint/2010/main" val="35595501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Animasi PPT\background\background-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667001" y="-1143002"/>
            <a:ext cx="6858000" cy="9144001"/>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p:cNvSpPr/>
          <p:nvPr/>
        </p:nvSpPr>
        <p:spPr>
          <a:xfrm>
            <a:off x="1782788" y="5864940"/>
            <a:ext cx="8709074" cy="990600"/>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278073" y="946296"/>
            <a:ext cx="4231994" cy="44196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ounded Rectangle 6"/>
          <p:cNvSpPr/>
          <p:nvPr/>
        </p:nvSpPr>
        <p:spPr>
          <a:xfrm>
            <a:off x="2912825" y="1172718"/>
            <a:ext cx="1944216" cy="648072"/>
          </a:xfrm>
          <a:prstGeom prst="roundRect">
            <a:avLst/>
          </a:prstGeom>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2400" dirty="0">
                <a:solidFill>
                  <a:schemeClr val="tx1"/>
                </a:solidFill>
              </a:rPr>
              <a:t>SK / KD</a:t>
            </a:r>
          </a:p>
        </p:txBody>
      </p:sp>
      <p:sp>
        <p:nvSpPr>
          <p:cNvPr id="9" name="Rounded Rectangle 8"/>
          <p:cNvSpPr/>
          <p:nvPr/>
        </p:nvSpPr>
        <p:spPr>
          <a:xfrm>
            <a:off x="2981813" y="1988840"/>
            <a:ext cx="1944216" cy="648072"/>
          </a:xfrm>
          <a:prstGeom prst="roundRect">
            <a:avLst/>
          </a:prstGeom>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2400" dirty="0">
                <a:solidFill>
                  <a:schemeClr val="tx1"/>
                </a:solidFill>
              </a:rPr>
              <a:t>Indikator / Tujuan</a:t>
            </a:r>
          </a:p>
        </p:txBody>
      </p:sp>
      <p:sp>
        <p:nvSpPr>
          <p:cNvPr id="10" name="Rounded Rectangle 9"/>
          <p:cNvSpPr/>
          <p:nvPr/>
        </p:nvSpPr>
        <p:spPr>
          <a:xfrm>
            <a:off x="2978250" y="2869357"/>
            <a:ext cx="1944216" cy="648072"/>
          </a:xfrm>
          <a:prstGeom prst="roundRect">
            <a:avLst/>
          </a:prstGeom>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2400" dirty="0">
                <a:solidFill>
                  <a:schemeClr val="tx1"/>
                </a:solidFill>
              </a:rPr>
              <a:t>Peta Konsep</a:t>
            </a:r>
          </a:p>
        </p:txBody>
      </p:sp>
      <p:sp>
        <p:nvSpPr>
          <p:cNvPr id="11" name="Rounded Rectangle 10"/>
          <p:cNvSpPr/>
          <p:nvPr/>
        </p:nvSpPr>
        <p:spPr>
          <a:xfrm>
            <a:off x="2981813" y="4520588"/>
            <a:ext cx="1944216" cy="648072"/>
          </a:xfrm>
          <a:prstGeom prst="roundRect">
            <a:avLst/>
          </a:prstGeom>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2400" dirty="0">
                <a:solidFill>
                  <a:schemeClr val="tx1"/>
                </a:solidFill>
              </a:rPr>
              <a:t>Evaluasi</a:t>
            </a:r>
          </a:p>
        </p:txBody>
      </p:sp>
      <p:sp>
        <p:nvSpPr>
          <p:cNvPr id="12" name="Snip Single Corner Rectangle 11"/>
          <p:cNvSpPr/>
          <p:nvPr/>
        </p:nvSpPr>
        <p:spPr>
          <a:xfrm>
            <a:off x="5460073" y="1143532"/>
            <a:ext cx="5292080" cy="4025128"/>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457200" indent="-457200">
              <a:buAutoNum type="alphaUcPeriod"/>
            </a:pPr>
            <a:r>
              <a:rPr lang="id-ID" sz="2400" b="1" dirty="0">
                <a:solidFill>
                  <a:schemeClr val="tx1"/>
                </a:solidFill>
                <a:latin typeface="Times New Roman" pitchFamily="18" charset="0"/>
                <a:cs typeface="Times New Roman" pitchFamily="18" charset="0"/>
              </a:rPr>
              <a:t>Standar Kompetensi : </a:t>
            </a:r>
            <a:r>
              <a:rPr lang="id-ID" sz="2400" dirty="0">
                <a:solidFill>
                  <a:schemeClr val="tx1"/>
                </a:solidFill>
                <a:latin typeface="Times New Roman" pitchFamily="18" charset="0"/>
                <a:cs typeface="Times New Roman" pitchFamily="18" charset="0"/>
              </a:rPr>
              <a:t>Menganalisis Wilayah dan Perwilayahan</a:t>
            </a:r>
          </a:p>
          <a:p>
            <a:endParaRPr lang="id-ID" sz="2400" dirty="0">
              <a:solidFill>
                <a:schemeClr val="tx1"/>
              </a:solidFill>
              <a:latin typeface="Times New Roman" pitchFamily="18" charset="0"/>
              <a:cs typeface="Times New Roman" pitchFamily="18" charset="0"/>
            </a:endParaRPr>
          </a:p>
          <a:p>
            <a:r>
              <a:rPr lang="id-ID" sz="2400" b="1" dirty="0">
                <a:solidFill>
                  <a:schemeClr val="tx1"/>
                </a:solidFill>
                <a:latin typeface="Times New Roman" pitchFamily="18" charset="0"/>
                <a:cs typeface="Times New Roman" pitchFamily="18" charset="0"/>
              </a:rPr>
              <a:t>B. Kompetensi Dasar : </a:t>
            </a:r>
          </a:p>
          <a:p>
            <a:r>
              <a:rPr lang="id-ID" sz="2400" dirty="0">
                <a:solidFill>
                  <a:schemeClr val="tx1"/>
                </a:solidFill>
                <a:latin typeface="Times New Roman" pitchFamily="18" charset="0"/>
                <a:cs typeface="Times New Roman" pitchFamily="18" charset="0"/>
              </a:rPr>
              <a:t>Menganalisis kaitan antara konsep   wilayah dan 	perwilayahan dengan perencanaan pembangunan</a:t>
            </a:r>
          </a:p>
        </p:txBody>
      </p:sp>
      <p:sp>
        <p:nvSpPr>
          <p:cNvPr id="13" name="Rounded Rectangle 12"/>
          <p:cNvSpPr/>
          <p:nvPr/>
        </p:nvSpPr>
        <p:spPr>
          <a:xfrm>
            <a:off x="2981813" y="3717032"/>
            <a:ext cx="1944216" cy="648072"/>
          </a:xfrm>
          <a:prstGeom prst="roundRect">
            <a:avLst/>
          </a:prstGeom>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2400" dirty="0">
                <a:solidFill>
                  <a:schemeClr val="tx1"/>
                </a:solidFill>
              </a:rPr>
              <a:t>Materi</a:t>
            </a:r>
          </a:p>
        </p:txBody>
      </p:sp>
    </p:spTree>
    <p:extLst>
      <p:ext uri="{BB962C8B-B14F-4D97-AF65-F5344CB8AC3E}">
        <p14:creationId xmlns:p14="http://schemas.microsoft.com/office/powerpoint/2010/main" val="3597003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Animasi PPT\background\background-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667001" y="-1143002"/>
            <a:ext cx="6858000" cy="9144001"/>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278073" y="946296"/>
            <a:ext cx="4252632" cy="457093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ounded Rectangle 5"/>
          <p:cNvSpPr/>
          <p:nvPr/>
        </p:nvSpPr>
        <p:spPr>
          <a:xfrm>
            <a:off x="2906180" y="1292597"/>
            <a:ext cx="1944216" cy="648072"/>
          </a:xfrm>
          <a:prstGeom prst="roundRect">
            <a:avLst/>
          </a:prstGeom>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2400" dirty="0">
                <a:solidFill>
                  <a:schemeClr val="tx1"/>
                </a:solidFill>
              </a:rPr>
              <a:t>SK / KD</a:t>
            </a:r>
          </a:p>
        </p:txBody>
      </p:sp>
      <p:sp>
        <p:nvSpPr>
          <p:cNvPr id="7" name="Rounded Rectangle 6"/>
          <p:cNvSpPr/>
          <p:nvPr/>
        </p:nvSpPr>
        <p:spPr>
          <a:xfrm>
            <a:off x="3002451" y="2183988"/>
            <a:ext cx="1944216" cy="648072"/>
          </a:xfrm>
          <a:prstGeom prst="roundRect">
            <a:avLst/>
          </a:prstGeom>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2400" dirty="0">
                <a:solidFill>
                  <a:schemeClr val="tx1"/>
                </a:solidFill>
              </a:rPr>
              <a:t>Indikator / Tujuan</a:t>
            </a:r>
          </a:p>
        </p:txBody>
      </p:sp>
      <p:sp>
        <p:nvSpPr>
          <p:cNvPr id="8" name="Rounded Rectangle 7"/>
          <p:cNvSpPr/>
          <p:nvPr/>
        </p:nvSpPr>
        <p:spPr>
          <a:xfrm>
            <a:off x="3040614" y="3838937"/>
            <a:ext cx="1944216" cy="648072"/>
          </a:xfrm>
          <a:prstGeom prst="roundRect">
            <a:avLst/>
          </a:prstGeom>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2400" dirty="0">
                <a:solidFill>
                  <a:schemeClr val="tx1"/>
                </a:solidFill>
              </a:rPr>
              <a:t>Materi</a:t>
            </a:r>
          </a:p>
        </p:txBody>
      </p:sp>
      <p:sp>
        <p:nvSpPr>
          <p:cNvPr id="9" name="Rounded Rectangle 8"/>
          <p:cNvSpPr/>
          <p:nvPr/>
        </p:nvSpPr>
        <p:spPr>
          <a:xfrm>
            <a:off x="3041511" y="4581128"/>
            <a:ext cx="1944216" cy="648072"/>
          </a:xfrm>
          <a:prstGeom prst="roundRect">
            <a:avLst/>
          </a:prstGeom>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2400" dirty="0">
                <a:solidFill>
                  <a:schemeClr val="tx1"/>
                </a:solidFill>
              </a:rPr>
              <a:t>Evaluasi</a:t>
            </a:r>
          </a:p>
        </p:txBody>
      </p:sp>
      <p:sp>
        <p:nvSpPr>
          <p:cNvPr id="10" name="Frame 9"/>
          <p:cNvSpPr/>
          <p:nvPr/>
        </p:nvSpPr>
        <p:spPr>
          <a:xfrm>
            <a:off x="1782788" y="5864940"/>
            <a:ext cx="8709074" cy="990600"/>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Snip Single Corner Rectangle 10"/>
          <p:cNvSpPr/>
          <p:nvPr/>
        </p:nvSpPr>
        <p:spPr>
          <a:xfrm>
            <a:off x="5303912" y="548680"/>
            <a:ext cx="5364088" cy="4968552"/>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id-ID" sz="2000" b="1" dirty="0">
                <a:solidFill>
                  <a:schemeClr val="tx1"/>
                </a:solidFill>
                <a:latin typeface="Times New Roman" pitchFamily="18" charset="0"/>
                <a:cs typeface="Times New Roman" pitchFamily="18" charset="0"/>
              </a:rPr>
              <a:t>C. Indikator</a:t>
            </a:r>
          </a:p>
          <a:p>
            <a:r>
              <a:rPr lang="id-ID" sz="2000" dirty="0">
                <a:solidFill>
                  <a:schemeClr val="tx1"/>
                </a:solidFill>
                <a:latin typeface="Times New Roman" pitchFamily="18" charset="0"/>
                <a:cs typeface="Times New Roman" pitchFamily="18" charset="0"/>
              </a:rPr>
              <a:t>1. Menjelaskan tentang pengertian pusat pertumbuhan</a:t>
            </a:r>
          </a:p>
          <a:p>
            <a:r>
              <a:rPr lang="id-ID" sz="2000" dirty="0">
                <a:solidFill>
                  <a:schemeClr val="tx1"/>
                </a:solidFill>
                <a:latin typeface="Times New Roman" pitchFamily="18" charset="0"/>
                <a:cs typeface="Times New Roman" pitchFamily="18" charset="0"/>
              </a:rPr>
              <a:t>2. Menjelaskan perbedaan teori sekotoral, teori tempat 	sentral dan teori kutub pertumbuhan</a:t>
            </a:r>
          </a:p>
          <a:p>
            <a:endParaRPr lang="id-ID" sz="2000" dirty="0">
              <a:solidFill>
                <a:schemeClr val="tx1"/>
              </a:solidFill>
              <a:latin typeface="Times New Roman" pitchFamily="18" charset="0"/>
              <a:cs typeface="Times New Roman" pitchFamily="18" charset="0"/>
            </a:endParaRPr>
          </a:p>
          <a:p>
            <a:r>
              <a:rPr lang="id-ID" sz="2000" b="1" dirty="0">
                <a:solidFill>
                  <a:schemeClr val="tx1"/>
                </a:solidFill>
                <a:latin typeface="Times New Roman" pitchFamily="18" charset="0"/>
                <a:cs typeface="Times New Roman" pitchFamily="18" charset="0"/>
              </a:rPr>
              <a:t>D. Tujuan Pembelajaran</a:t>
            </a:r>
          </a:p>
          <a:p>
            <a:r>
              <a:rPr lang="id-ID" sz="2000" dirty="0">
                <a:solidFill>
                  <a:schemeClr val="tx1"/>
                </a:solidFill>
                <a:latin typeface="Times New Roman" pitchFamily="18" charset="0"/>
                <a:cs typeface="Times New Roman" pitchFamily="18" charset="0"/>
              </a:rPr>
              <a:t>1. Siswa dapat menjelaskan tentang pengertian pusat pertumbuhan</a:t>
            </a:r>
          </a:p>
          <a:p>
            <a:r>
              <a:rPr lang="id-ID" sz="2000" dirty="0">
                <a:solidFill>
                  <a:schemeClr val="tx1"/>
                </a:solidFill>
                <a:latin typeface="Times New Roman" pitchFamily="18" charset="0"/>
                <a:cs typeface="Times New Roman" pitchFamily="18" charset="0"/>
              </a:rPr>
              <a:t>2. Siswa dapat menganalisis perbedaan teori sekotoral, teori tempat sentral dan teori kutub pertumbuhan kaitannya dengan pusat-pusat pertumbuhan di wilayah yang ada di Indonesia</a:t>
            </a:r>
          </a:p>
        </p:txBody>
      </p:sp>
      <p:sp>
        <p:nvSpPr>
          <p:cNvPr id="12" name="Rounded Rectangle 11"/>
          <p:cNvSpPr/>
          <p:nvPr/>
        </p:nvSpPr>
        <p:spPr>
          <a:xfrm>
            <a:off x="3006852" y="3032524"/>
            <a:ext cx="1944216" cy="648072"/>
          </a:xfrm>
          <a:prstGeom prst="roundRect">
            <a:avLst/>
          </a:prstGeom>
          <a:effectLst>
            <a:softEdge rad="3175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sz="2400" dirty="0">
                <a:solidFill>
                  <a:schemeClr val="tx1"/>
                </a:solidFill>
              </a:rPr>
              <a:t>Peta Konsep</a:t>
            </a:r>
          </a:p>
        </p:txBody>
      </p:sp>
    </p:spTree>
    <p:extLst>
      <p:ext uri="{BB962C8B-B14F-4D97-AF65-F5344CB8AC3E}">
        <p14:creationId xmlns:p14="http://schemas.microsoft.com/office/powerpoint/2010/main" val="2138795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dirty="0"/>
          </a:p>
        </p:txBody>
      </p:sp>
      <p:sp>
        <p:nvSpPr>
          <p:cNvPr id="3" name="Content Placeholder 2"/>
          <p:cNvSpPr>
            <a:spLocks noGrp="1"/>
          </p:cNvSpPr>
          <p:nvPr>
            <p:ph idx="1"/>
          </p:nvPr>
        </p:nvSpPr>
        <p:spPr/>
        <p:txBody>
          <a:bodyPr/>
          <a:lstStyle/>
          <a:p>
            <a:endParaRPr lang="id-ID" dirty="0"/>
          </a:p>
        </p:txBody>
      </p:sp>
      <p:pic>
        <p:nvPicPr>
          <p:cNvPr id="4" name="Picture 2" descr="G:\Animasi PPT\background\background-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667001" y="-1143002"/>
            <a:ext cx="6858000" cy="9144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63741" y="278387"/>
            <a:ext cx="3052139" cy="584775"/>
          </a:xfrm>
          <a:prstGeom prst="rect">
            <a:avLst/>
          </a:prstGeom>
          <a:noFill/>
        </p:spPr>
        <p:txBody>
          <a:bodyPr wrap="square" rtlCol="0">
            <a:spAutoFit/>
          </a:bodyPr>
          <a:lstStyle/>
          <a:p>
            <a:r>
              <a:rPr lang="id-ID" sz="3200" dirty="0">
                <a:latin typeface="Algerian" pitchFamily="82" charset="0"/>
              </a:rPr>
              <a:t>PETA KONSEP</a:t>
            </a:r>
          </a:p>
        </p:txBody>
      </p:sp>
      <p:sp>
        <p:nvSpPr>
          <p:cNvPr id="6" name="Rectangle 5"/>
          <p:cNvSpPr/>
          <p:nvPr/>
        </p:nvSpPr>
        <p:spPr>
          <a:xfrm>
            <a:off x="1991544" y="2398585"/>
            <a:ext cx="1944216" cy="10778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d-ID" dirty="0">
                <a:solidFill>
                  <a:schemeClr val="tx1"/>
                </a:solidFill>
              </a:rPr>
              <a:t>PUSAT PERTUMBUHAN WILAYAH</a:t>
            </a:r>
          </a:p>
        </p:txBody>
      </p:sp>
      <p:sp>
        <p:nvSpPr>
          <p:cNvPr id="7" name="Rectangle 6"/>
          <p:cNvSpPr/>
          <p:nvPr/>
        </p:nvSpPr>
        <p:spPr>
          <a:xfrm>
            <a:off x="4630668" y="1124744"/>
            <a:ext cx="2232248" cy="61206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d-ID" dirty="0">
                <a:solidFill>
                  <a:schemeClr val="tx1"/>
                </a:solidFill>
              </a:rPr>
              <a:t>Definisi Pusat Pertumbuhan</a:t>
            </a:r>
          </a:p>
        </p:txBody>
      </p:sp>
      <p:sp>
        <p:nvSpPr>
          <p:cNvPr id="8" name="Rectangle 7"/>
          <p:cNvSpPr/>
          <p:nvPr/>
        </p:nvSpPr>
        <p:spPr>
          <a:xfrm>
            <a:off x="4811116" y="3987650"/>
            <a:ext cx="2232248" cy="61206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d-ID" dirty="0">
                <a:solidFill>
                  <a:schemeClr val="tx1"/>
                </a:solidFill>
              </a:rPr>
              <a:t>Teori Pusat Pertumbuhan</a:t>
            </a:r>
          </a:p>
        </p:txBody>
      </p:sp>
      <p:sp>
        <p:nvSpPr>
          <p:cNvPr id="10" name="Rounded Rectangle 9"/>
          <p:cNvSpPr/>
          <p:nvPr/>
        </p:nvSpPr>
        <p:spPr>
          <a:xfrm>
            <a:off x="8320672" y="3399283"/>
            <a:ext cx="1800200" cy="599841"/>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d-ID" dirty="0">
                <a:solidFill>
                  <a:schemeClr val="tx1"/>
                </a:solidFill>
              </a:rPr>
              <a:t>Teori pusat  pertumbuhan</a:t>
            </a:r>
          </a:p>
        </p:txBody>
      </p:sp>
      <p:sp>
        <p:nvSpPr>
          <p:cNvPr id="11" name="Rounded Rectangle 10"/>
          <p:cNvSpPr/>
          <p:nvPr/>
        </p:nvSpPr>
        <p:spPr>
          <a:xfrm>
            <a:off x="8320672" y="4841658"/>
            <a:ext cx="1800200" cy="599841"/>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d-ID" dirty="0">
                <a:solidFill>
                  <a:schemeClr val="tx1"/>
                </a:solidFill>
              </a:rPr>
              <a:t>Teori tempat Sentral</a:t>
            </a:r>
          </a:p>
        </p:txBody>
      </p:sp>
      <p:sp>
        <p:nvSpPr>
          <p:cNvPr id="13" name="Rounded Rectangle 12"/>
          <p:cNvSpPr/>
          <p:nvPr/>
        </p:nvSpPr>
        <p:spPr>
          <a:xfrm>
            <a:off x="8322309" y="4134061"/>
            <a:ext cx="1800200" cy="599841"/>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d-ID" dirty="0">
                <a:solidFill>
                  <a:schemeClr val="tx1"/>
                </a:solidFill>
              </a:rPr>
              <a:t>Teori Kutub Pertumbuhan</a:t>
            </a:r>
          </a:p>
        </p:txBody>
      </p:sp>
      <p:sp>
        <p:nvSpPr>
          <p:cNvPr id="14" name="Frame 13"/>
          <p:cNvSpPr/>
          <p:nvPr/>
        </p:nvSpPr>
        <p:spPr>
          <a:xfrm>
            <a:off x="1782788" y="5864940"/>
            <a:ext cx="8709074" cy="990600"/>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1" name="Straight Arrow Connector 20"/>
          <p:cNvCxnSpPr/>
          <p:nvPr/>
        </p:nvCxnSpPr>
        <p:spPr>
          <a:xfrm flipV="1">
            <a:off x="7043364" y="3212977"/>
            <a:ext cx="924844" cy="108682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flipV="1">
            <a:off x="7043364" y="4293685"/>
            <a:ext cx="1068860" cy="61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 name="Straight Arrow Connector 24"/>
          <p:cNvCxnSpPr>
            <a:cxnSpLocks/>
          </p:cNvCxnSpPr>
          <p:nvPr/>
        </p:nvCxnSpPr>
        <p:spPr>
          <a:xfrm>
            <a:off x="7043365" y="4299798"/>
            <a:ext cx="1249796" cy="95502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flipV="1">
            <a:off x="3935760" y="1844825"/>
            <a:ext cx="1440160" cy="109269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3935760" y="2937518"/>
            <a:ext cx="1656184" cy="92353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8" name="Rounded Rectangle 9">
            <a:extLst>
              <a:ext uri="{FF2B5EF4-FFF2-40B4-BE49-F238E27FC236}">
                <a16:creationId xmlns:a16="http://schemas.microsoft.com/office/drawing/2014/main" id="{0400B09A-BCB3-4F29-88AE-E91D32CE9D21}"/>
              </a:ext>
            </a:extLst>
          </p:cNvPr>
          <p:cNvSpPr/>
          <p:nvPr/>
        </p:nvSpPr>
        <p:spPr>
          <a:xfrm>
            <a:off x="8286597" y="2655989"/>
            <a:ext cx="1800200" cy="599841"/>
          </a:xfrm>
          <a:prstGeom prst="round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id-ID" dirty="0">
                <a:solidFill>
                  <a:schemeClr val="tx1"/>
                </a:solidFill>
              </a:rPr>
              <a:t>Teori Polarisasi</a:t>
            </a:r>
          </a:p>
        </p:txBody>
      </p:sp>
      <p:cxnSp>
        <p:nvCxnSpPr>
          <p:cNvPr id="20" name="Straight Arrow Connector 19">
            <a:extLst>
              <a:ext uri="{FF2B5EF4-FFF2-40B4-BE49-F238E27FC236}">
                <a16:creationId xmlns:a16="http://schemas.microsoft.com/office/drawing/2014/main" id="{9AC684D5-E777-4AC4-8D01-166A7E3A5640}"/>
              </a:ext>
            </a:extLst>
          </p:cNvPr>
          <p:cNvCxnSpPr>
            <a:cxnSpLocks/>
          </p:cNvCxnSpPr>
          <p:nvPr/>
        </p:nvCxnSpPr>
        <p:spPr>
          <a:xfrm flipV="1">
            <a:off x="7078860" y="3705868"/>
            <a:ext cx="1063721" cy="5908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5082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lstStyle/>
          <a:p>
            <a:endParaRPr lang="id-ID"/>
          </a:p>
        </p:txBody>
      </p:sp>
      <p:pic>
        <p:nvPicPr>
          <p:cNvPr id="4" name="Picture 2" descr="G:\Animasi PPT\background\background-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667001" y="-1143002"/>
            <a:ext cx="6858000" cy="9144001"/>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p:cNvSpPr/>
          <p:nvPr/>
        </p:nvSpPr>
        <p:spPr>
          <a:xfrm>
            <a:off x="1782788" y="5864940"/>
            <a:ext cx="8709074" cy="990600"/>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877336" y="332656"/>
            <a:ext cx="4217789" cy="1077218"/>
          </a:xfrm>
          <a:prstGeom prst="rect">
            <a:avLst/>
          </a:prstGeom>
          <a:noFill/>
        </p:spPr>
        <p:txBody>
          <a:bodyPr wrap="square" rtlCol="0">
            <a:spAutoFit/>
          </a:bodyPr>
          <a:lstStyle/>
          <a:p>
            <a:r>
              <a:rPr lang="id-ID" sz="3200" dirty="0">
                <a:latin typeface="Algerian" pitchFamily="82" charset="0"/>
              </a:rPr>
              <a:t>PENGERTIAN PUSAT PERTUMBUHAN</a:t>
            </a:r>
          </a:p>
        </p:txBody>
      </p:sp>
      <p:sp>
        <p:nvSpPr>
          <p:cNvPr id="8" name="Snip Single Corner Rectangle 7"/>
          <p:cNvSpPr/>
          <p:nvPr/>
        </p:nvSpPr>
        <p:spPr>
          <a:xfrm>
            <a:off x="1877336" y="1392447"/>
            <a:ext cx="8790664" cy="4351338"/>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342900" indent="-342900">
              <a:buFont typeface="Wingdings" panose="05000000000000000000" pitchFamily="2" charset="2"/>
              <a:buChar char="v"/>
            </a:pPr>
            <a:r>
              <a:rPr lang="id-ID" sz="2400" i="1" dirty="0"/>
              <a:t>Pusat pertumbuhan </a:t>
            </a:r>
            <a:r>
              <a:rPr lang="id-ID" sz="2400" dirty="0"/>
              <a:t>ialah wilayah atau kawasan yang pertumbuhannya sangat pesat sehingga karena kepesatannya itu dijadikan sebagai pusat pembangunan yang memengaruhi kawasan-kawasan lain di sekitarnya</a:t>
            </a:r>
          </a:p>
          <a:p>
            <a:pPr marL="342900" indent="-342900">
              <a:buFont typeface="Wingdings" panose="05000000000000000000" pitchFamily="2" charset="2"/>
              <a:buChar char="v"/>
            </a:pPr>
            <a:r>
              <a:rPr lang="id-ID" sz="2400" dirty="0"/>
              <a:t>Pusat pertumbuhan potensi dari suatu wilayah untuk dapat tumbuh atau berkembang baik ditinjau dari fisik, sosial, maupun budaya</a:t>
            </a:r>
          </a:p>
          <a:p>
            <a:pPr marL="285750" indent="-285750">
              <a:buFont typeface="Wingdings" pitchFamily="2" charset="2"/>
              <a:buChar char="Ø"/>
            </a:pPr>
            <a:r>
              <a:rPr lang="id-ID" sz="2400" dirty="0">
                <a:solidFill>
                  <a:schemeClr val="tx1"/>
                </a:solidFill>
                <a:latin typeface="Times New Roman" pitchFamily="18" charset="0"/>
                <a:cs typeface="Times New Roman" pitchFamily="18" charset="0"/>
              </a:rPr>
              <a:t>Contoh : Jakarta sebagai pusat pertumbuhan bagi daerah-daerah di sekitarnya</a:t>
            </a:r>
            <a:endParaRPr lang="id-ID" dirty="0"/>
          </a:p>
        </p:txBody>
      </p:sp>
    </p:spTree>
    <p:extLst>
      <p:ext uri="{BB962C8B-B14F-4D97-AF65-F5344CB8AC3E}">
        <p14:creationId xmlns:p14="http://schemas.microsoft.com/office/powerpoint/2010/main" val="20834631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485D3-071F-43C4-8B8B-EB4F790D32E7}"/>
              </a:ext>
            </a:extLst>
          </p:cNvPr>
          <p:cNvSpPr>
            <a:spLocks noGrp="1"/>
          </p:cNvSpPr>
          <p:nvPr>
            <p:ph type="title"/>
          </p:nvPr>
        </p:nvSpPr>
        <p:spPr/>
        <p:txBody>
          <a:bodyPr/>
          <a:lstStyle/>
          <a:p>
            <a:pPr algn="ctr"/>
            <a:r>
              <a:rPr lang="id-ID" dirty="0"/>
              <a:t>Faktor penentu pusat pertumbuhan</a:t>
            </a:r>
          </a:p>
        </p:txBody>
      </p:sp>
      <p:sp>
        <p:nvSpPr>
          <p:cNvPr id="3" name="Content Placeholder 2">
            <a:extLst>
              <a:ext uri="{FF2B5EF4-FFF2-40B4-BE49-F238E27FC236}">
                <a16:creationId xmlns:a16="http://schemas.microsoft.com/office/drawing/2014/main" id="{97141AFB-D876-4155-B794-E2A6CBC935B8}"/>
              </a:ext>
            </a:extLst>
          </p:cNvPr>
          <p:cNvSpPr>
            <a:spLocks noGrp="1"/>
          </p:cNvSpPr>
          <p:nvPr>
            <p:ph idx="1"/>
          </p:nvPr>
        </p:nvSpPr>
        <p:spPr/>
        <p:txBody>
          <a:bodyPr/>
          <a:lstStyle/>
          <a:p>
            <a:r>
              <a:rPr lang="id-ID" dirty="0"/>
              <a:t>Sumber daya alam</a:t>
            </a:r>
          </a:p>
          <a:p>
            <a:r>
              <a:rPr lang="id-ID" dirty="0"/>
              <a:t>Sumber daya Manusia</a:t>
            </a:r>
          </a:p>
          <a:p>
            <a:r>
              <a:rPr lang="id-ID" dirty="0"/>
              <a:t>Lokasi (luas, kesuburan </a:t>
            </a:r>
            <a:r>
              <a:rPr lang="id-ID" dirty="0" err="1"/>
              <a:t>dll</a:t>
            </a:r>
            <a:r>
              <a:rPr lang="id-ID" dirty="0"/>
              <a:t>)</a:t>
            </a:r>
          </a:p>
          <a:p>
            <a:r>
              <a:rPr lang="id-ID" dirty="0"/>
              <a:t>fisiografi</a:t>
            </a:r>
          </a:p>
          <a:p>
            <a:r>
              <a:rPr lang="id-ID" dirty="0"/>
              <a:t>Fasilitas</a:t>
            </a:r>
          </a:p>
          <a:p>
            <a:r>
              <a:rPr lang="id-ID" dirty="0"/>
              <a:t>Industri</a:t>
            </a:r>
          </a:p>
          <a:p>
            <a:r>
              <a:rPr lang="id-ID" dirty="0"/>
              <a:t>Sosial budaya</a:t>
            </a:r>
          </a:p>
        </p:txBody>
      </p:sp>
    </p:spTree>
    <p:extLst>
      <p:ext uri="{BB962C8B-B14F-4D97-AF65-F5344CB8AC3E}">
        <p14:creationId xmlns:p14="http://schemas.microsoft.com/office/powerpoint/2010/main" val="1722212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062F7-BCDD-4BED-B1A9-EEC22E84BC57}"/>
              </a:ext>
            </a:extLst>
          </p:cNvPr>
          <p:cNvSpPr>
            <a:spLocks noGrp="1"/>
          </p:cNvSpPr>
          <p:nvPr>
            <p:ph type="title"/>
          </p:nvPr>
        </p:nvSpPr>
        <p:spPr/>
        <p:txBody>
          <a:bodyPr/>
          <a:lstStyle/>
          <a:p>
            <a:pPr algn="ctr"/>
            <a:r>
              <a:rPr lang="id-ID" dirty="0"/>
              <a:t>Ciri pusat pertumbuhan</a:t>
            </a:r>
          </a:p>
        </p:txBody>
      </p:sp>
      <p:sp>
        <p:nvSpPr>
          <p:cNvPr id="3" name="Content Placeholder 2">
            <a:extLst>
              <a:ext uri="{FF2B5EF4-FFF2-40B4-BE49-F238E27FC236}">
                <a16:creationId xmlns:a16="http://schemas.microsoft.com/office/drawing/2014/main" id="{C3EE2B40-F944-43FD-9016-5DA373CB118D}"/>
              </a:ext>
            </a:extLst>
          </p:cNvPr>
          <p:cNvSpPr>
            <a:spLocks noGrp="1"/>
          </p:cNvSpPr>
          <p:nvPr>
            <p:ph idx="1"/>
          </p:nvPr>
        </p:nvSpPr>
        <p:spPr/>
        <p:txBody>
          <a:bodyPr/>
          <a:lstStyle/>
          <a:p>
            <a:r>
              <a:rPr lang="sv-SE" b="1" dirty="0"/>
              <a:t>Adanya Hubungan Internal dan Beragam Aktifitas</a:t>
            </a:r>
            <a:endParaRPr lang="id-ID" b="1" dirty="0"/>
          </a:p>
          <a:p>
            <a:r>
              <a:rPr lang="fr-FR" dirty="0" err="1"/>
              <a:t>Adanya</a:t>
            </a:r>
            <a:r>
              <a:rPr lang="fr-FR" dirty="0"/>
              <a:t> </a:t>
            </a:r>
            <a:r>
              <a:rPr lang="fr-FR" dirty="0" err="1"/>
              <a:t>unsur</a:t>
            </a:r>
            <a:r>
              <a:rPr lang="fr-FR" dirty="0"/>
              <a:t> </a:t>
            </a:r>
            <a:r>
              <a:rPr lang="fr-FR" dirty="0" err="1"/>
              <a:t>pengganda</a:t>
            </a:r>
            <a:r>
              <a:rPr lang="fr-FR" dirty="0"/>
              <a:t> (</a:t>
            </a:r>
            <a:r>
              <a:rPr lang="fr-FR" i="1" dirty="0"/>
              <a:t>multiplier </a:t>
            </a:r>
            <a:r>
              <a:rPr lang="fr-FR" i="1" dirty="0" err="1"/>
              <a:t>effect</a:t>
            </a:r>
            <a:r>
              <a:rPr lang="fr-FR" dirty="0"/>
              <a:t>)</a:t>
            </a:r>
            <a:endParaRPr lang="id-ID" dirty="0"/>
          </a:p>
          <a:p>
            <a:r>
              <a:rPr lang="nn-NO" dirty="0"/>
              <a:t>Adanya konsentrasi geografis konsentrasi geografis</a:t>
            </a:r>
            <a:endParaRPr lang="id-ID" dirty="0"/>
          </a:p>
          <a:p>
            <a:r>
              <a:rPr lang="id-ID" dirty="0"/>
              <a:t>Bersifat mendorong pertumbuhan daerah belakangnya</a:t>
            </a:r>
          </a:p>
          <a:p>
            <a:pPr marL="0" indent="0">
              <a:buNone/>
            </a:pPr>
            <a:r>
              <a:rPr lang="id-ID" dirty="0"/>
              <a:t>(</a:t>
            </a:r>
            <a:r>
              <a:rPr lang="id-ID" dirty="0" err="1"/>
              <a:t>tarigan</a:t>
            </a:r>
            <a:r>
              <a:rPr lang="id-ID" dirty="0"/>
              <a:t>: 2004)</a:t>
            </a:r>
          </a:p>
        </p:txBody>
      </p:sp>
    </p:spTree>
    <p:extLst>
      <p:ext uri="{BB962C8B-B14F-4D97-AF65-F5344CB8AC3E}">
        <p14:creationId xmlns:p14="http://schemas.microsoft.com/office/powerpoint/2010/main" val="188066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CD5E4-5FF4-4EE0-9F5A-356A2BFD43ED}"/>
              </a:ext>
            </a:extLst>
          </p:cNvPr>
          <p:cNvSpPr>
            <a:spLocks noGrp="1"/>
          </p:cNvSpPr>
          <p:nvPr>
            <p:ph type="title"/>
          </p:nvPr>
        </p:nvSpPr>
        <p:spPr>
          <a:xfrm>
            <a:off x="838200" y="140837"/>
            <a:ext cx="10515600" cy="652792"/>
          </a:xfrm>
        </p:spPr>
        <p:txBody>
          <a:bodyPr>
            <a:normAutofit/>
          </a:bodyPr>
          <a:lstStyle/>
          <a:p>
            <a:pPr algn="ctr"/>
            <a:r>
              <a:rPr lang="id-ID" dirty="0" err="1"/>
              <a:t>Hirarki</a:t>
            </a:r>
            <a:r>
              <a:rPr lang="id-ID" dirty="0"/>
              <a:t> wilayah</a:t>
            </a:r>
          </a:p>
        </p:txBody>
      </p:sp>
      <p:sp>
        <p:nvSpPr>
          <p:cNvPr id="5" name="Content Placeholder 4">
            <a:extLst>
              <a:ext uri="{FF2B5EF4-FFF2-40B4-BE49-F238E27FC236}">
                <a16:creationId xmlns:a16="http://schemas.microsoft.com/office/drawing/2014/main" id="{374AA196-CC29-4246-9541-10DD70DF0052}"/>
              </a:ext>
            </a:extLst>
          </p:cNvPr>
          <p:cNvSpPr>
            <a:spLocks noGrp="1"/>
          </p:cNvSpPr>
          <p:nvPr>
            <p:ph sz="half" idx="1"/>
          </p:nvPr>
        </p:nvSpPr>
        <p:spPr>
          <a:xfrm>
            <a:off x="270294" y="1104180"/>
            <a:ext cx="4871049" cy="5388694"/>
          </a:xfrm>
        </p:spPr>
        <p:txBody>
          <a:bodyPr>
            <a:normAutofit/>
          </a:bodyPr>
          <a:lstStyle/>
          <a:p>
            <a:pPr marL="0" indent="0">
              <a:buNone/>
            </a:pPr>
            <a:r>
              <a:rPr lang="id-ID" dirty="0" err="1"/>
              <a:t>Hirarki</a:t>
            </a:r>
            <a:r>
              <a:rPr lang="id-ID" dirty="0"/>
              <a:t> wilayah dikemukakan oleh </a:t>
            </a:r>
            <a:r>
              <a:rPr lang="id-ID" dirty="0" err="1"/>
              <a:t>Passarage</a:t>
            </a:r>
            <a:r>
              <a:rPr lang="id-ID" dirty="0"/>
              <a:t> yang dapat </a:t>
            </a:r>
            <a:r>
              <a:rPr lang="id-ID" dirty="0" err="1"/>
              <a:t>ditinjuau</a:t>
            </a:r>
            <a:r>
              <a:rPr lang="id-ID" dirty="0"/>
              <a:t> dari segi bentuk, fungsi, atau gabungan beberapa unsur.</a:t>
            </a:r>
          </a:p>
          <a:p>
            <a:pPr marL="901700" indent="-541338">
              <a:buAutoNum type="alphaLcPeriod"/>
            </a:pPr>
            <a:r>
              <a:rPr lang="id-ID" dirty="0" err="1"/>
              <a:t>gengend</a:t>
            </a:r>
            <a:endParaRPr lang="id-ID" dirty="0"/>
          </a:p>
          <a:p>
            <a:pPr marL="901700" indent="-541338">
              <a:buAutoNum type="alphaLcPeriod"/>
            </a:pPr>
            <a:r>
              <a:rPr lang="id-ID" dirty="0" err="1"/>
              <a:t>Landschaftsteil</a:t>
            </a:r>
            <a:r>
              <a:rPr lang="id-ID" dirty="0"/>
              <a:t> : orde suatu wilayah gabungan dari </a:t>
            </a:r>
            <a:r>
              <a:rPr lang="id-ID" dirty="0" err="1"/>
              <a:t>gengend</a:t>
            </a:r>
            <a:endParaRPr lang="id-ID" dirty="0"/>
          </a:p>
          <a:p>
            <a:pPr marL="901700" indent="-541338">
              <a:buAutoNum type="alphaLcPeriod"/>
            </a:pPr>
            <a:r>
              <a:rPr lang="id-ID" dirty="0" err="1"/>
              <a:t>Landschaft</a:t>
            </a:r>
            <a:r>
              <a:rPr lang="id-ID" dirty="0"/>
              <a:t> : gabungan </a:t>
            </a:r>
            <a:r>
              <a:rPr lang="id-ID" dirty="0" err="1"/>
              <a:t>Landschaftsteil</a:t>
            </a:r>
            <a:endParaRPr lang="id-ID" dirty="0"/>
          </a:p>
          <a:p>
            <a:pPr marL="901700" indent="-541338">
              <a:buAutoNum type="alphaLcPeriod"/>
            </a:pPr>
            <a:r>
              <a:rPr lang="id-ID" dirty="0" err="1"/>
              <a:t>Landsteil</a:t>
            </a:r>
            <a:r>
              <a:rPr lang="id-ID" dirty="0"/>
              <a:t> : gabungan </a:t>
            </a:r>
            <a:r>
              <a:rPr lang="id-ID" dirty="0" err="1"/>
              <a:t>Landschaft</a:t>
            </a:r>
            <a:r>
              <a:rPr lang="id-ID" dirty="0"/>
              <a:t> </a:t>
            </a:r>
          </a:p>
          <a:p>
            <a:pPr marL="901700" indent="-541338">
              <a:buAutoNum type="alphaLcPeriod"/>
            </a:pPr>
            <a:r>
              <a:rPr lang="id-ID" dirty="0"/>
              <a:t>Land : gabungan </a:t>
            </a:r>
            <a:r>
              <a:rPr lang="id-ID" dirty="0" err="1"/>
              <a:t>Landsteil</a:t>
            </a:r>
            <a:endParaRPr lang="id-ID" dirty="0"/>
          </a:p>
          <a:p>
            <a:endParaRPr lang="id-ID" dirty="0"/>
          </a:p>
        </p:txBody>
      </p:sp>
      <p:pic>
        <p:nvPicPr>
          <p:cNvPr id="8" name="Content Placeholder 7">
            <a:extLst>
              <a:ext uri="{FF2B5EF4-FFF2-40B4-BE49-F238E27FC236}">
                <a16:creationId xmlns:a16="http://schemas.microsoft.com/office/drawing/2014/main" id="{F27BB1B7-4CC1-45AE-8E0E-160BC7998A2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79367" y="1104181"/>
            <a:ext cx="5938132" cy="5388694"/>
          </a:xfrm>
        </p:spPr>
      </p:pic>
    </p:spTree>
    <p:extLst>
      <p:ext uri="{BB962C8B-B14F-4D97-AF65-F5344CB8AC3E}">
        <p14:creationId xmlns:p14="http://schemas.microsoft.com/office/powerpoint/2010/main" val="30409645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A47BB-AE15-48E7-BA07-7BAD6DEEBD92}"/>
              </a:ext>
            </a:extLst>
          </p:cNvPr>
          <p:cNvSpPr>
            <a:spLocks noGrp="1"/>
          </p:cNvSpPr>
          <p:nvPr>
            <p:ph type="title"/>
          </p:nvPr>
        </p:nvSpPr>
        <p:spPr/>
        <p:txBody>
          <a:bodyPr/>
          <a:lstStyle/>
          <a:p>
            <a:pPr algn="ctr"/>
            <a:r>
              <a:rPr lang="id-ID" dirty="0"/>
              <a:t>Fase pembentukan Pusat pertumbuhan</a:t>
            </a:r>
          </a:p>
        </p:txBody>
      </p:sp>
      <p:sp>
        <p:nvSpPr>
          <p:cNvPr id="3" name="Content Placeholder 2">
            <a:extLst>
              <a:ext uri="{FF2B5EF4-FFF2-40B4-BE49-F238E27FC236}">
                <a16:creationId xmlns:a16="http://schemas.microsoft.com/office/drawing/2014/main" id="{D00FDF8B-A492-44CB-8CB4-2EB34C96AFB0}"/>
              </a:ext>
            </a:extLst>
          </p:cNvPr>
          <p:cNvSpPr>
            <a:spLocks noGrp="1"/>
          </p:cNvSpPr>
          <p:nvPr>
            <p:ph idx="1"/>
          </p:nvPr>
        </p:nvSpPr>
        <p:spPr>
          <a:xfrm>
            <a:off x="838200" y="1825625"/>
            <a:ext cx="10515600" cy="4667250"/>
          </a:xfrm>
        </p:spPr>
        <p:txBody>
          <a:bodyPr>
            <a:normAutofit fontScale="92500" lnSpcReduction="10000"/>
          </a:bodyPr>
          <a:lstStyle/>
          <a:p>
            <a:pPr marL="0" indent="0">
              <a:buNone/>
            </a:pPr>
            <a:r>
              <a:rPr lang="id-ID" dirty="0"/>
              <a:t>1. Pra industri </a:t>
            </a:r>
          </a:p>
          <a:p>
            <a:pPr marL="723900">
              <a:tabLst>
                <a:tab pos="723900" algn="l"/>
              </a:tabLst>
            </a:pPr>
            <a:r>
              <a:rPr lang="id-ID" dirty="0"/>
              <a:t>Wilayah belum berkembang, hanya kota kecil yang tersebar hampir merata</a:t>
            </a:r>
          </a:p>
          <a:p>
            <a:pPr marL="723900">
              <a:tabLst>
                <a:tab pos="723900" algn="l"/>
              </a:tabLst>
            </a:pPr>
            <a:r>
              <a:rPr lang="id-ID" dirty="0"/>
              <a:t>Tidak ada dominasi antar kota</a:t>
            </a:r>
          </a:p>
          <a:p>
            <a:pPr marL="723900">
              <a:tabLst>
                <a:tab pos="723900" algn="l"/>
              </a:tabLst>
            </a:pPr>
            <a:r>
              <a:rPr lang="id-ID" dirty="0"/>
              <a:t>Kondisi ekonomi stagnan hanya </a:t>
            </a:r>
            <a:r>
              <a:rPr lang="id-ID" dirty="0" err="1"/>
              <a:t>melayanani</a:t>
            </a:r>
            <a:r>
              <a:rPr lang="id-ID" dirty="0"/>
              <a:t> wilayah sendiri</a:t>
            </a:r>
          </a:p>
          <a:p>
            <a:pPr marL="0" indent="0">
              <a:buNone/>
            </a:pPr>
            <a:r>
              <a:rPr lang="id-ID" dirty="0"/>
              <a:t>2. Fase industri awal</a:t>
            </a:r>
          </a:p>
          <a:p>
            <a:pPr marL="723900"/>
            <a:r>
              <a:rPr lang="id-ID" dirty="0"/>
              <a:t>Salah satu kota berkembang lebih cepat dibanding lainnya dan menjadi </a:t>
            </a:r>
            <a:r>
              <a:rPr lang="id-ID" dirty="0" err="1"/>
              <a:t>primate</a:t>
            </a:r>
            <a:r>
              <a:rPr lang="id-ID" dirty="0"/>
              <a:t> </a:t>
            </a:r>
            <a:r>
              <a:rPr lang="id-ID" dirty="0" err="1"/>
              <a:t>city</a:t>
            </a:r>
            <a:r>
              <a:rPr lang="id-ID" dirty="0"/>
              <a:t> (kota Inti)</a:t>
            </a:r>
          </a:p>
          <a:p>
            <a:pPr marL="723900"/>
            <a:r>
              <a:rPr lang="id-ID" dirty="0" err="1"/>
              <a:t>Primate</a:t>
            </a:r>
            <a:r>
              <a:rPr lang="id-ID" dirty="0"/>
              <a:t> </a:t>
            </a:r>
            <a:r>
              <a:rPr lang="id-ID" dirty="0" err="1"/>
              <a:t>city</a:t>
            </a:r>
            <a:r>
              <a:rPr lang="id-ID" dirty="0"/>
              <a:t> menjadi </a:t>
            </a:r>
            <a:r>
              <a:rPr lang="id-ID" dirty="0" err="1"/>
              <a:t>core</a:t>
            </a:r>
            <a:r>
              <a:rPr lang="id-ID" dirty="0"/>
              <a:t> region dan mendominasi wilayah lain</a:t>
            </a:r>
          </a:p>
          <a:p>
            <a:pPr marL="723900"/>
            <a:r>
              <a:rPr lang="id-ID" dirty="0"/>
              <a:t>Terjadi perpindahan SDM dan SDA dari wilayah </a:t>
            </a:r>
            <a:r>
              <a:rPr lang="id-ID" dirty="0" err="1"/>
              <a:t>periphery</a:t>
            </a:r>
            <a:r>
              <a:rPr lang="id-ID" dirty="0"/>
              <a:t> (pinggiran) ke </a:t>
            </a:r>
            <a:r>
              <a:rPr lang="id-ID" dirty="0" err="1"/>
              <a:t>primate</a:t>
            </a:r>
            <a:r>
              <a:rPr lang="id-ID" dirty="0"/>
              <a:t> </a:t>
            </a:r>
            <a:r>
              <a:rPr lang="id-ID" dirty="0" err="1"/>
              <a:t>city</a:t>
            </a:r>
            <a:r>
              <a:rPr lang="id-ID" dirty="0"/>
              <a:t> </a:t>
            </a:r>
          </a:p>
        </p:txBody>
      </p:sp>
    </p:spTree>
    <p:extLst>
      <p:ext uri="{BB962C8B-B14F-4D97-AF65-F5344CB8AC3E}">
        <p14:creationId xmlns:p14="http://schemas.microsoft.com/office/powerpoint/2010/main" val="572354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99BB71-8E2F-4718-9A72-F7D62BA5CD72}"/>
              </a:ext>
            </a:extLst>
          </p:cNvPr>
          <p:cNvSpPr>
            <a:spLocks noGrp="1"/>
          </p:cNvSpPr>
          <p:nvPr>
            <p:ph idx="1"/>
          </p:nvPr>
        </p:nvSpPr>
        <p:spPr>
          <a:xfrm>
            <a:off x="838200" y="431321"/>
            <a:ext cx="10515600" cy="5745642"/>
          </a:xfrm>
        </p:spPr>
        <p:txBody>
          <a:bodyPr/>
          <a:lstStyle/>
          <a:p>
            <a:pPr marL="0" indent="0">
              <a:buNone/>
            </a:pPr>
            <a:r>
              <a:rPr lang="id-ID" dirty="0"/>
              <a:t>3. fase transisi</a:t>
            </a:r>
          </a:p>
          <a:p>
            <a:pPr marL="534988"/>
            <a:r>
              <a:rPr lang="id-ID" dirty="0"/>
              <a:t>Industri di </a:t>
            </a:r>
            <a:r>
              <a:rPr lang="id-ID" dirty="0" err="1"/>
              <a:t>primate</a:t>
            </a:r>
            <a:r>
              <a:rPr lang="id-ID" dirty="0"/>
              <a:t> </a:t>
            </a:r>
            <a:r>
              <a:rPr lang="id-ID" dirty="0" err="1"/>
              <a:t>city</a:t>
            </a:r>
            <a:r>
              <a:rPr lang="id-ID" dirty="0"/>
              <a:t> sudah berkembang</a:t>
            </a:r>
          </a:p>
          <a:p>
            <a:pPr marL="534988"/>
            <a:r>
              <a:rPr lang="id-ID" dirty="0"/>
              <a:t>Dominasi </a:t>
            </a:r>
            <a:r>
              <a:rPr lang="id-ID" dirty="0" err="1"/>
              <a:t>primate</a:t>
            </a:r>
            <a:r>
              <a:rPr lang="id-ID" dirty="0"/>
              <a:t> </a:t>
            </a:r>
            <a:r>
              <a:rPr lang="id-ID" dirty="0" err="1"/>
              <a:t>city</a:t>
            </a:r>
            <a:r>
              <a:rPr lang="id-ID" dirty="0"/>
              <a:t> sudah tidak mendominasi karena terdapat perkembangan di wilayah sekitar</a:t>
            </a:r>
          </a:p>
          <a:p>
            <a:pPr marL="534988"/>
            <a:r>
              <a:rPr lang="id-ID" dirty="0"/>
              <a:t>SDM, SDA dan modal tidak terpusat lagi ke </a:t>
            </a:r>
            <a:r>
              <a:rPr lang="id-ID" dirty="0" err="1"/>
              <a:t>primate</a:t>
            </a:r>
            <a:r>
              <a:rPr lang="id-ID" dirty="0"/>
              <a:t> </a:t>
            </a:r>
            <a:r>
              <a:rPr lang="id-ID" dirty="0" err="1"/>
              <a:t>city</a:t>
            </a:r>
            <a:endParaRPr lang="id-ID" dirty="0"/>
          </a:p>
          <a:p>
            <a:pPr marL="534988"/>
            <a:r>
              <a:rPr lang="id-ID" dirty="0"/>
              <a:t>Belum stabil karena terdapat kantong-kantong wilayah yang terbelakang (</a:t>
            </a:r>
            <a:r>
              <a:rPr lang="id-ID" dirty="0" err="1"/>
              <a:t>backwarness</a:t>
            </a:r>
            <a:r>
              <a:rPr lang="id-ID" dirty="0"/>
              <a:t>) di daerah </a:t>
            </a:r>
            <a:r>
              <a:rPr lang="id-ID" dirty="0" err="1"/>
              <a:t>periphery</a:t>
            </a:r>
            <a:endParaRPr lang="id-ID" dirty="0"/>
          </a:p>
          <a:p>
            <a:pPr marL="0" indent="0">
              <a:buNone/>
            </a:pPr>
            <a:r>
              <a:rPr lang="id-ID" dirty="0"/>
              <a:t>4. Fase integrasi spasial</a:t>
            </a:r>
          </a:p>
          <a:p>
            <a:pPr marL="534988"/>
            <a:r>
              <a:rPr lang="id-ID" dirty="0"/>
              <a:t>Setiap wilayah berkembang sesuai </a:t>
            </a:r>
            <a:r>
              <a:rPr lang="id-ID" dirty="0" err="1"/>
              <a:t>hirarkinya</a:t>
            </a:r>
            <a:r>
              <a:rPr lang="id-ID" dirty="0"/>
              <a:t> dan terbentuk pusat-pusat pertumbuhan</a:t>
            </a:r>
          </a:p>
          <a:p>
            <a:pPr marL="534988"/>
            <a:r>
              <a:rPr lang="id-ID" dirty="0"/>
              <a:t>Tidak ada lagi kantong-kantong wilayah</a:t>
            </a:r>
          </a:p>
        </p:txBody>
      </p:sp>
    </p:spTree>
    <p:extLst>
      <p:ext uri="{BB962C8B-B14F-4D97-AF65-F5344CB8AC3E}">
        <p14:creationId xmlns:p14="http://schemas.microsoft.com/office/powerpoint/2010/main" val="29000784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B7DFD-CA9D-441C-8C5E-E99A0BB2FE3C}"/>
              </a:ext>
            </a:extLst>
          </p:cNvPr>
          <p:cNvSpPr>
            <a:spLocks noGrp="1"/>
          </p:cNvSpPr>
          <p:nvPr>
            <p:ph type="title"/>
          </p:nvPr>
        </p:nvSpPr>
        <p:spPr/>
        <p:txBody>
          <a:bodyPr/>
          <a:lstStyle/>
          <a:p>
            <a:pPr algn="ctr"/>
            <a:r>
              <a:rPr lang="id-ID" dirty="0">
                <a:latin typeface="Algerian" pitchFamily="82" charset="0"/>
              </a:rPr>
              <a:t>Teori pusat pertumbuhan</a:t>
            </a:r>
            <a:endParaRPr lang="id-ID" dirty="0"/>
          </a:p>
        </p:txBody>
      </p:sp>
      <p:sp>
        <p:nvSpPr>
          <p:cNvPr id="3" name="Content Placeholder 2">
            <a:extLst>
              <a:ext uri="{FF2B5EF4-FFF2-40B4-BE49-F238E27FC236}">
                <a16:creationId xmlns:a16="http://schemas.microsoft.com/office/drawing/2014/main" id="{E2C0F4BE-BFBB-4B2F-A516-122C637BC468}"/>
              </a:ext>
            </a:extLst>
          </p:cNvPr>
          <p:cNvSpPr>
            <a:spLocks noGrp="1"/>
          </p:cNvSpPr>
          <p:nvPr>
            <p:ph idx="1"/>
          </p:nvPr>
        </p:nvSpPr>
        <p:spPr/>
        <p:txBody>
          <a:bodyPr/>
          <a:lstStyle/>
          <a:p>
            <a:pPr marL="514350" indent="-514350">
              <a:buFont typeface="+mj-lt"/>
              <a:buAutoNum type="arabicPeriod"/>
            </a:pPr>
            <a:r>
              <a:rPr lang="id-ID" dirty="0" err="1"/>
              <a:t>Trickle</a:t>
            </a:r>
            <a:r>
              <a:rPr lang="id-ID" dirty="0"/>
              <a:t> </a:t>
            </a:r>
            <a:r>
              <a:rPr lang="id-ID" dirty="0" err="1"/>
              <a:t>down</a:t>
            </a:r>
            <a:r>
              <a:rPr lang="id-ID" dirty="0"/>
              <a:t> </a:t>
            </a:r>
            <a:r>
              <a:rPr lang="id-ID" dirty="0" err="1"/>
              <a:t>effect</a:t>
            </a:r>
            <a:r>
              <a:rPr lang="id-ID" dirty="0"/>
              <a:t> (</a:t>
            </a:r>
            <a:r>
              <a:rPr lang="id-ID" dirty="0" err="1"/>
              <a:t>albert</a:t>
            </a:r>
            <a:r>
              <a:rPr lang="id-ID" dirty="0"/>
              <a:t> o </a:t>
            </a:r>
            <a:r>
              <a:rPr lang="id-ID" dirty="0" err="1"/>
              <a:t>hirschman</a:t>
            </a:r>
            <a:r>
              <a:rPr lang="id-ID" dirty="0"/>
              <a:t>)</a:t>
            </a:r>
          </a:p>
          <a:p>
            <a:pPr marL="514350" indent="-514350">
              <a:buFont typeface="+mj-lt"/>
              <a:buAutoNum type="arabicPeriod"/>
            </a:pPr>
            <a:r>
              <a:rPr lang="id-ID" dirty="0"/>
              <a:t>Teori Polarisasi ekonomi (</a:t>
            </a:r>
            <a:r>
              <a:rPr lang="id-ID" dirty="0" err="1"/>
              <a:t>gunar</a:t>
            </a:r>
            <a:r>
              <a:rPr lang="id-ID" dirty="0"/>
              <a:t> </a:t>
            </a:r>
            <a:r>
              <a:rPr lang="id-ID" dirty="0" err="1"/>
              <a:t>myrdal</a:t>
            </a:r>
            <a:r>
              <a:rPr lang="id-ID" dirty="0"/>
              <a:t>)</a:t>
            </a:r>
          </a:p>
          <a:p>
            <a:pPr marL="514350" indent="-514350">
              <a:buFont typeface="+mj-lt"/>
              <a:buAutoNum type="arabicPeriod"/>
            </a:pPr>
            <a:r>
              <a:rPr lang="id-ID" dirty="0"/>
              <a:t>Teori kutub pertumbuhan (</a:t>
            </a:r>
            <a:r>
              <a:rPr lang="id-ID" dirty="0" err="1"/>
              <a:t>perroux</a:t>
            </a:r>
            <a:r>
              <a:rPr lang="id-ID" dirty="0"/>
              <a:t>)</a:t>
            </a:r>
          </a:p>
          <a:p>
            <a:pPr marL="514350" indent="-514350">
              <a:buFont typeface="+mj-lt"/>
              <a:buAutoNum type="arabicPeriod"/>
            </a:pPr>
            <a:r>
              <a:rPr lang="id-ID" dirty="0"/>
              <a:t>Teori Pusat pertumbuhan (</a:t>
            </a:r>
            <a:r>
              <a:rPr lang="id-ID" dirty="0" err="1"/>
              <a:t>boudeville</a:t>
            </a:r>
            <a:r>
              <a:rPr lang="id-ID" dirty="0"/>
              <a:t>)</a:t>
            </a:r>
          </a:p>
          <a:p>
            <a:pPr marL="514350" indent="-514350">
              <a:buFont typeface="+mj-lt"/>
              <a:buAutoNum type="arabicPeriod"/>
            </a:pPr>
            <a:r>
              <a:rPr lang="id-ID" dirty="0"/>
              <a:t>Teori tempat sentral (</a:t>
            </a:r>
            <a:r>
              <a:rPr lang="id-ID" dirty="0" err="1"/>
              <a:t>walter</a:t>
            </a:r>
            <a:r>
              <a:rPr lang="id-ID" dirty="0"/>
              <a:t> </a:t>
            </a:r>
            <a:r>
              <a:rPr lang="id-ID" dirty="0" err="1"/>
              <a:t>christaller</a:t>
            </a:r>
            <a:r>
              <a:rPr lang="id-ID" dirty="0"/>
              <a:t>)</a:t>
            </a:r>
          </a:p>
          <a:p>
            <a:endParaRPr lang="id-ID" dirty="0"/>
          </a:p>
        </p:txBody>
      </p:sp>
    </p:spTree>
    <p:extLst>
      <p:ext uri="{BB962C8B-B14F-4D97-AF65-F5344CB8AC3E}">
        <p14:creationId xmlns:p14="http://schemas.microsoft.com/office/powerpoint/2010/main" val="2904811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0FAB3-2C8E-494B-A63E-8EC83AB3EED2}"/>
              </a:ext>
            </a:extLst>
          </p:cNvPr>
          <p:cNvSpPr>
            <a:spLocks noGrp="1"/>
          </p:cNvSpPr>
          <p:nvPr>
            <p:ph type="title"/>
          </p:nvPr>
        </p:nvSpPr>
        <p:spPr/>
        <p:txBody>
          <a:bodyPr/>
          <a:lstStyle/>
          <a:p>
            <a:pPr algn="ctr"/>
            <a:r>
              <a:rPr lang="id-ID" dirty="0" err="1"/>
              <a:t>Trickle</a:t>
            </a:r>
            <a:r>
              <a:rPr lang="id-ID" dirty="0"/>
              <a:t> </a:t>
            </a:r>
            <a:r>
              <a:rPr lang="id-ID" dirty="0" err="1"/>
              <a:t>down</a:t>
            </a:r>
            <a:r>
              <a:rPr lang="id-ID" dirty="0"/>
              <a:t> </a:t>
            </a:r>
            <a:r>
              <a:rPr lang="id-ID" dirty="0" err="1"/>
              <a:t>effect</a:t>
            </a:r>
            <a:r>
              <a:rPr lang="id-ID" dirty="0"/>
              <a:t> (</a:t>
            </a:r>
            <a:r>
              <a:rPr lang="id-ID" dirty="0" err="1"/>
              <a:t>albert</a:t>
            </a:r>
            <a:r>
              <a:rPr lang="id-ID" dirty="0"/>
              <a:t> o </a:t>
            </a:r>
            <a:r>
              <a:rPr lang="id-ID" dirty="0" err="1"/>
              <a:t>hirschman</a:t>
            </a:r>
            <a:r>
              <a:rPr lang="id-ID" dirty="0"/>
              <a:t>)</a:t>
            </a:r>
            <a:endParaRPr lang="id-ID" b="1" dirty="0"/>
          </a:p>
        </p:txBody>
      </p:sp>
      <p:sp>
        <p:nvSpPr>
          <p:cNvPr id="3" name="Content Placeholder 2">
            <a:extLst>
              <a:ext uri="{FF2B5EF4-FFF2-40B4-BE49-F238E27FC236}">
                <a16:creationId xmlns:a16="http://schemas.microsoft.com/office/drawing/2014/main" id="{95754316-DD84-49EA-B8AA-9BA1DFB9C69F}"/>
              </a:ext>
            </a:extLst>
          </p:cNvPr>
          <p:cNvSpPr>
            <a:spLocks noGrp="1"/>
          </p:cNvSpPr>
          <p:nvPr>
            <p:ph idx="1"/>
          </p:nvPr>
        </p:nvSpPr>
        <p:spPr>
          <a:xfrm>
            <a:off x="838200" y="1825625"/>
            <a:ext cx="5571408" cy="4351338"/>
          </a:xfrm>
        </p:spPr>
        <p:txBody>
          <a:bodyPr>
            <a:normAutofit lnSpcReduction="10000"/>
          </a:bodyPr>
          <a:lstStyle/>
          <a:p>
            <a:pPr marL="0" indent="0">
              <a:buNone/>
            </a:pPr>
            <a:r>
              <a:rPr lang="id-ID" dirty="0" err="1"/>
              <a:t>Trickle</a:t>
            </a:r>
            <a:r>
              <a:rPr lang="id-ID" dirty="0"/>
              <a:t> </a:t>
            </a:r>
            <a:r>
              <a:rPr lang="id-ID" dirty="0" err="1"/>
              <a:t>down</a:t>
            </a:r>
            <a:r>
              <a:rPr lang="id-ID" dirty="0"/>
              <a:t> </a:t>
            </a:r>
            <a:r>
              <a:rPr lang="id-ID" dirty="0" err="1"/>
              <a:t>effect</a:t>
            </a:r>
            <a:r>
              <a:rPr lang="id-ID" dirty="0"/>
              <a:t> (</a:t>
            </a:r>
            <a:r>
              <a:rPr lang="id-ID" dirty="0" err="1"/>
              <a:t>albert</a:t>
            </a:r>
            <a:r>
              <a:rPr lang="id-ID" dirty="0"/>
              <a:t> o </a:t>
            </a:r>
            <a:r>
              <a:rPr lang="id-ID" dirty="0" err="1"/>
              <a:t>hirschman</a:t>
            </a:r>
            <a:r>
              <a:rPr lang="id-ID" dirty="0"/>
              <a:t>)</a:t>
            </a:r>
          </a:p>
          <a:p>
            <a:pPr marL="0" indent="0">
              <a:buNone/>
            </a:pPr>
            <a:r>
              <a:rPr lang="id-ID" dirty="0"/>
              <a:t>Adalah sebuah teori yang mengatakan bahwa tingkat ekonomi atau aktivitas ekonomi yang besar akan membantu pada ekonomi yang lemah</a:t>
            </a:r>
          </a:p>
          <a:p>
            <a:pPr marL="0" indent="0">
              <a:buNone/>
            </a:pPr>
            <a:r>
              <a:rPr lang="id-ID" dirty="0"/>
              <a:t>contoh: orang yang kaya akan membantu orang yang miskin atau daerah yang maju akan membantu daerah yang terbelakang.</a:t>
            </a:r>
          </a:p>
          <a:p>
            <a:pPr marL="0" indent="0">
              <a:buNone/>
            </a:pPr>
            <a:endParaRPr lang="id-ID" dirty="0"/>
          </a:p>
          <a:p>
            <a:endParaRPr lang="id-ID" dirty="0"/>
          </a:p>
        </p:txBody>
      </p:sp>
      <p:pic>
        <p:nvPicPr>
          <p:cNvPr id="5" name="Picture 4">
            <a:extLst>
              <a:ext uri="{FF2B5EF4-FFF2-40B4-BE49-F238E27FC236}">
                <a16:creationId xmlns:a16="http://schemas.microsoft.com/office/drawing/2014/main" id="{EF691992-5165-4413-897B-48E56C4B0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7960" y="1825625"/>
            <a:ext cx="4305839" cy="4943296"/>
          </a:xfrm>
          <a:prstGeom prst="rect">
            <a:avLst/>
          </a:prstGeom>
        </p:spPr>
      </p:pic>
    </p:spTree>
    <p:extLst>
      <p:ext uri="{BB962C8B-B14F-4D97-AF65-F5344CB8AC3E}">
        <p14:creationId xmlns:p14="http://schemas.microsoft.com/office/powerpoint/2010/main" val="26921798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id-ID" dirty="0">
                <a:latin typeface="Algerian" pitchFamily="82" charset="0"/>
              </a:rPr>
            </a:br>
            <a:endParaRPr lang="id-ID" dirty="0"/>
          </a:p>
        </p:txBody>
      </p:sp>
      <p:sp>
        <p:nvSpPr>
          <p:cNvPr id="3" name="Content Placeholder 2"/>
          <p:cNvSpPr>
            <a:spLocks noGrp="1"/>
          </p:cNvSpPr>
          <p:nvPr>
            <p:ph idx="1"/>
          </p:nvPr>
        </p:nvSpPr>
        <p:spPr>
          <a:xfrm>
            <a:off x="838200" y="618186"/>
            <a:ext cx="10515600" cy="5558777"/>
          </a:xfrm>
        </p:spPr>
        <p:txBody>
          <a:bodyPr>
            <a:normAutofit fontScale="92500" lnSpcReduction="20000"/>
          </a:bodyPr>
          <a:lstStyle/>
          <a:p>
            <a:pPr marL="723900" indent="-723900">
              <a:buNone/>
            </a:pPr>
            <a:r>
              <a:rPr lang="id-ID" b="1" dirty="0">
                <a:latin typeface="Times New Roman" pitchFamily="18" charset="0"/>
                <a:cs typeface="Times New Roman" pitchFamily="18" charset="0"/>
              </a:rPr>
              <a:t>2. TEORI Polarisasi </a:t>
            </a:r>
            <a:r>
              <a:rPr lang="id-ID" dirty="0">
                <a:latin typeface="Times New Roman" pitchFamily="18" charset="0"/>
                <a:cs typeface="Times New Roman" pitchFamily="18" charset="0"/>
              </a:rPr>
              <a:t>(Gunar </a:t>
            </a:r>
            <a:r>
              <a:rPr lang="id-ID" dirty="0" err="1">
                <a:latin typeface="Times New Roman" pitchFamily="18" charset="0"/>
                <a:cs typeface="Times New Roman" pitchFamily="18" charset="0"/>
              </a:rPr>
              <a:t>Myrdal</a:t>
            </a:r>
            <a:r>
              <a:rPr lang="id-ID" dirty="0">
                <a:latin typeface="Times New Roman" pitchFamily="18" charset="0"/>
                <a:cs typeface="Times New Roman" pitchFamily="18" charset="0"/>
              </a:rPr>
              <a:t> ahli ekonomi </a:t>
            </a:r>
            <a:r>
              <a:rPr lang="id-ID" dirty="0" err="1">
                <a:latin typeface="Times New Roman" pitchFamily="18" charset="0"/>
                <a:cs typeface="Times New Roman" pitchFamily="18" charset="0"/>
              </a:rPr>
              <a:t>swedia</a:t>
            </a:r>
            <a:r>
              <a:rPr lang="id-ID" dirty="0">
                <a:latin typeface="Times New Roman" pitchFamily="18" charset="0"/>
                <a:cs typeface="Times New Roman" pitchFamily="18" charset="0"/>
              </a:rPr>
              <a:t>)</a:t>
            </a:r>
          </a:p>
          <a:p>
            <a:pPr marL="998538" indent="-457200" algn="just"/>
            <a:r>
              <a:rPr lang="id-ID" dirty="0">
                <a:latin typeface="Times New Roman" pitchFamily="18" charset="0"/>
                <a:cs typeface="Times New Roman" pitchFamily="18" charset="0"/>
              </a:rPr>
              <a:t>Daerah yang memiliki pusat pertumbuhan akan sangat menarik bagi para pemodal, tenaga kerja, tenaga terampil dan barang-barang dagangan sehingga dalam waktu yang lama akan memunculkan dua dampak yaitu </a:t>
            </a:r>
            <a:r>
              <a:rPr lang="id-ID" b="1" dirty="0" err="1">
                <a:latin typeface="Times New Roman" pitchFamily="18" charset="0"/>
                <a:cs typeface="Times New Roman" pitchFamily="18" charset="0"/>
              </a:rPr>
              <a:t>postif</a:t>
            </a:r>
            <a:r>
              <a:rPr lang="id-ID" b="1" dirty="0">
                <a:latin typeface="Times New Roman" pitchFamily="18" charset="0"/>
                <a:cs typeface="Times New Roman" pitchFamily="18" charset="0"/>
              </a:rPr>
              <a:t> dan negatif</a:t>
            </a:r>
            <a:r>
              <a:rPr lang="id-ID" dirty="0">
                <a:latin typeface="Times New Roman" pitchFamily="18" charset="0"/>
                <a:cs typeface="Times New Roman" pitchFamily="18" charset="0"/>
              </a:rPr>
              <a:t>. </a:t>
            </a:r>
          </a:p>
          <a:p>
            <a:pPr marL="541338" indent="0" algn="just">
              <a:buNone/>
            </a:pPr>
            <a:r>
              <a:rPr lang="id-ID" dirty="0">
                <a:latin typeface="Times New Roman" pitchFamily="18" charset="0"/>
                <a:cs typeface="Times New Roman" pitchFamily="18" charset="0"/>
              </a:rPr>
              <a:t>Istilah ini dikenal dengan istilah  </a:t>
            </a:r>
            <a:r>
              <a:rPr lang="id-ID" i="1" dirty="0" err="1">
                <a:latin typeface="Times New Roman" pitchFamily="18" charset="0"/>
                <a:cs typeface="Times New Roman" pitchFamily="18" charset="0"/>
              </a:rPr>
              <a:t>spread</a:t>
            </a:r>
            <a:r>
              <a:rPr lang="id-ID" i="1" dirty="0">
                <a:latin typeface="Times New Roman" pitchFamily="18" charset="0"/>
                <a:cs typeface="Times New Roman" pitchFamily="18" charset="0"/>
              </a:rPr>
              <a:t> </a:t>
            </a:r>
            <a:r>
              <a:rPr lang="id-ID" i="1" dirty="0" err="1">
                <a:latin typeface="Times New Roman" pitchFamily="18" charset="0"/>
                <a:cs typeface="Times New Roman" pitchFamily="18" charset="0"/>
              </a:rPr>
              <a:t>effect</a:t>
            </a:r>
            <a:r>
              <a:rPr lang="id-ID" dirty="0">
                <a:latin typeface="Times New Roman" pitchFamily="18" charset="0"/>
                <a:cs typeface="Times New Roman" pitchFamily="18" charset="0"/>
              </a:rPr>
              <a:t> dan </a:t>
            </a:r>
            <a:r>
              <a:rPr lang="id-ID" i="1" dirty="0" err="1">
                <a:latin typeface="Times New Roman" pitchFamily="18" charset="0"/>
                <a:cs typeface="Times New Roman" pitchFamily="18" charset="0"/>
              </a:rPr>
              <a:t>backwash</a:t>
            </a:r>
            <a:r>
              <a:rPr lang="id-ID" i="1" dirty="0">
                <a:latin typeface="Times New Roman" pitchFamily="18" charset="0"/>
                <a:cs typeface="Times New Roman" pitchFamily="18" charset="0"/>
              </a:rPr>
              <a:t> </a:t>
            </a:r>
            <a:r>
              <a:rPr lang="id-ID" i="1" dirty="0" err="1">
                <a:latin typeface="Times New Roman" pitchFamily="18" charset="0"/>
                <a:cs typeface="Times New Roman" pitchFamily="18" charset="0"/>
              </a:rPr>
              <a:t>effect</a:t>
            </a:r>
            <a:r>
              <a:rPr lang="id-ID" i="1" dirty="0">
                <a:latin typeface="Times New Roman" pitchFamily="18" charset="0"/>
                <a:cs typeface="Times New Roman" pitchFamily="18" charset="0"/>
              </a:rPr>
              <a:t>.</a:t>
            </a:r>
          </a:p>
          <a:p>
            <a:pPr marL="998538" indent="-457200" algn="just"/>
            <a:r>
              <a:rPr lang="id-ID" i="1" dirty="0" err="1">
                <a:latin typeface="Times New Roman" pitchFamily="18" charset="0"/>
                <a:cs typeface="Times New Roman" pitchFamily="18" charset="0"/>
              </a:rPr>
              <a:t>spread</a:t>
            </a:r>
            <a:r>
              <a:rPr lang="id-ID" i="1" dirty="0">
                <a:latin typeface="Times New Roman" pitchFamily="18" charset="0"/>
                <a:cs typeface="Times New Roman" pitchFamily="18" charset="0"/>
              </a:rPr>
              <a:t> </a:t>
            </a:r>
            <a:r>
              <a:rPr lang="id-ID" i="1" dirty="0" err="1">
                <a:latin typeface="Times New Roman" pitchFamily="18" charset="0"/>
                <a:cs typeface="Times New Roman" pitchFamily="18" charset="0"/>
              </a:rPr>
              <a:t>effect</a:t>
            </a:r>
            <a:r>
              <a:rPr lang="id-ID" dirty="0">
                <a:latin typeface="Times New Roman" pitchFamily="18" charset="0"/>
                <a:cs typeface="Times New Roman" pitchFamily="18" charset="0"/>
              </a:rPr>
              <a:t> adalah efek penyebaran pembangunan  dari pusat pertumbuhan ke daerah sekitarnya. Contohnya membuka lowongan pekerjaan, menaiknya upah buruh, masuknya investasi dan sebagainya</a:t>
            </a:r>
          </a:p>
          <a:p>
            <a:pPr marL="998538" indent="-457200" algn="just"/>
            <a:r>
              <a:rPr lang="id-ID" i="1" dirty="0" err="1">
                <a:latin typeface="Times New Roman" pitchFamily="18" charset="0"/>
                <a:cs typeface="Times New Roman" pitchFamily="18" charset="0"/>
              </a:rPr>
              <a:t>backwash</a:t>
            </a:r>
            <a:r>
              <a:rPr lang="id-ID" i="1" dirty="0">
                <a:latin typeface="Times New Roman" pitchFamily="18" charset="0"/>
                <a:cs typeface="Times New Roman" pitchFamily="18" charset="0"/>
              </a:rPr>
              <a:t> </a:t>
            </a:r>
            <a:r>
              <a:rPr lang="id-ID" i="1" dirty="0" err="1">
                <a:latin typeface="Times New Roman" pitchFamily="18" charset="0"/>
                <a:cs typeface="Times New Roman" pitchFamily="18" charset="0"/>
              </a:rPr>
              <a:t>effect</a:t>
            </a:r>
            <a:r>
              <a:rPr lang="id-ID" i="1" dirty="0">
                <a:latin typeface="Times New Roman" pitchFamily="18" charset="0"/>
                <a:cs typeface="Times New Roman" pitchFamily="18" charset="0"/>
              </a:rPr>
              <a:t> </a:t>
            </a:r>
            <a:r>
              <a:rPr lang="id-ID" dirty="0">
                <a:latin typeface="Times New Roman" pitchFamily="18" charset="0"/>
                <a:cs typeface="Times New Roman" pitchFamily="18" charset="0"/>
              </a:rPr>
              <a:t>adalah ketidakmampuan suatu daerah dalam mempercepat pembangunan dengan daerah sekitarnya. Contohnya adanya ketimpangan wilayah di sekitarnya sehingga memunculkan kriminalitas, kesenjangan sosial, kerusakan alam dan sebagainya. Nah, daerah yang mendapatkan dampak negatif ini merupakan daerah-daerah pinggiran.</a:t>
            </a:r>
          </a:p>
          <a:p>
            <a:pPr marL="541338" indent="0" algn="just">
              <a:buNone/>
            </a:pPr>
            <a:r>
              <a:rPr lang="id-ID" dirty="0">
                <a:latin typeface="Times New Roman" pitchFamily="18" charset="0"/>
                <a:cs typeface="Times New Roman" pitchFamily="18" charset="0"/>
              </a:rPr>
              <a:t>Cara pencegahannya dengan cara Urbanisasi yaitu dengan pembangunan desa.</a:t>
            </a:r>
          </a:p>
        </p:txBody>
      </p:sp>
      <p:sp>
        <p:nvSpPr>
          <p:cNvPr id="6" name="TextBox 5"/>
          <p:cNvSpPr txBox="1"/>
          <p:nvPr/>
        </p:nvSpPr>
        <p:spPr>
          <a:xfrm>
            <a:off x="2639616" y="1804174"/>
            <a:ext cx="5256584" cy="369332"/>
          </a:xfrm>
          <a:prstGeom prst="rect">
            <a:avLst/>
          </a:prstGeom>
          <a:noFill/>
        </p:spPr>
        <p:txBody>
          <a:bodyPr wrap="square" rtlCol="0">
            <a:spAutoFit/>
          </a:bodyPr>
          <a:lstStyle/>
          <a:p>
            <a:endParaRPr lang="id-ID" dirty="0"/>
          </a:p>
        </p:txBody>
      </p:sp>
    </p:spTree>
    <p:extLst>
      <p:ext uri="{BB962C8B-B14F-4D97-AF65-F5344CB8AC3E}">
        <p14:creationId xmlns:p14="http://schemas.microsoft.com/office/powerpoint/2010/main" val="14027571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C532-253A-4FCD-9F9B-BDBC5C87C7EA}"/>
              </a:ext>
            </a:extLst>
          </p:cNvPr>
          <p:cNvSpPr>
            <a:spLocks noGrp="1"/>
          </p:cNvSpPr>
          <p:nvPr>
            <p:ph type="title"/>
          </p:nvPr>
        </p:nvSpPr>
        <p:spPr>
          <a:xfrm>
            <a:off x="838200" y="365125"/>
            <a:ext cx="10515600" cy="1170377"/>
          </a:xfrm>
        </p:spPr>
        <p:txBody>
          <a:bodyPr>
            <a:normAutofit/>
          </a:bodyPr>
          <a:lstStyle/>
          <a:p>
            <a:pPr algn="ctr"/>
            <a:r>
              <a:rPr lang="id-ID" sz="3300" dirty="0"/>
              <a:t>3. Teori kutub pertumbuhan</a:t>
            </a:r>
            <a:r>
              <a:rPr lang="id-ID" sz="3300" b="1" dirty="0"/>
              <a:t>(</a:t>
            </a:r>
            <a:r>
              <a:rPr lang="id-ID" sz="3300" b="1" dirty="0" err="1"/>
              <a:t>Growth</a:t>
            </a:r>
            <a:r>
              <a:rPr lang="id-ID" sz="3300" b="1" dirty="0"/>
              <a:t> Poles </a:t>
            </a:r>
            <a:r>
              <a:rPr lang="id-ID" sz="3300" b="1" dirty="0" err="1"/>
              <a:t>Theory</a:t>
            </a:r>
            <a:r>
              <a:rPr lang="id-ID" sz="3300" b="1" dirty="0"/>
              <a:t>) </a:t>
            </a:r>
            <a:r>
              <a:rPr lang="id-ID" sz="3300" dirty="0" err="1"/>
              <a:t>perroux</a:t>
            </a:r>
            <a:r>
              <a:rPr lang="id-ID" sz="3300" dirty="0"/>
              <a:t> ekonom prancis 1955</a:t>
            </a:r>
          </a:p>
        </p:txBody>
      </p:sp>
      <p:sp>
        <p:nvSpPr>
          <p:cNvPr id="3" name="Content Placeholder 2">
            <a:extLst>
              <a:ext uri="{FF2B5EF4-FFF2-40B4-BE49-F238E27FC236}">
                <a16:creationId xmlns:a16="http://schemas.microsoft.com/office/drawing/2014/main" id="{DDE73678-F3D1-470C-9085-7FD1017DB871}"/>
              </a:ext>
            </a:extLst>
          </p:cNvPr>
          <p:cNvSpPr>
            <a:spLocks noGrp="1"/>
          </p:cNvSpPr>
          <p:nvPr>
            <p:ph idx="1"/>
          </p:nvPr>
        </p:nvSpPr>
        <p:spPr>
          <a:xfrm>
            <a:off x="838200" y="1500996"/>
            <a:ext cx="10515600" cy="4957373"/>
          </a:xfrm>
        </p:spPr>
        <p:txBody>
          <a:bodyPr>
            <a:normAutofit fontScale="92500" lnSpcReduction="10000"/>
          </a:bodyPr>
          <a:lstStyle/>
          <a:p>
            <a:pPr algn="just" fontAlgn="base"/>
            <a:r>
              <a:rPr lang="id-ID" dirty="0"/>
              <a:t>proses pembangunan di mana pun adanya bukanlah merupakan suatu proses yang terjadi secara serentak, tetapi muncul di tempat-tempat tertentu dengan kecepatan dan intensitas yang berbeda satu sama lain. Tempat-tempat atau </a:t>
            </a:r>
            <a:r>
              <a:rPr lang="id-ID" b="1" dirty="0"/>
              <a:t>kawasan</a:t>
            </a:r>
            <a:r>
              <a:rPr lang="id-ID" dirty="0"/>
              <a:t> yang menjadi </a:t>
            </a:r>
            <a:r>
              <a:rPr lang="id-ID" b="1" dirty="0"/>
              <a:t>pusat pembangunan</a:t>
            </a:r>
            <a:r>
              <a:rPr lang="id-ID" dirty="0"/>
              <a:t> ini disebut sebagai pusat atau </a:t>
            </a:r>
            <a:r>
              <a:rPr lang="id-ID" b="1" dirty="0"/>
              <a:t>kutub pertumbuhan</a:t>
            </a:r>
            <a:r>
              <a:rPr lang="id-ID" dirty="0"/>
              <a:t>. Dari wilayah kutub pertumbuhan ini, proses pembangunan akan menyebar ke wilayah-wilayah lain di sekitarnya. Dengan kata lain, kutub pertumbuhan dapat memberikan imbas (</a:t>
            </a:r>
            <a:r>
              <a:rPr lang="id-ID" dirty="0" err="1"/>
              <a:t>trickling</a:t>
            </a:r>
            <a:r>
              <a:rPr lang="id-ID" dirty="0"/>
              <a:t> </a:t>
            </a:r>
            <a:r>
              <a:rPr lang="id-ID" dirty="0" err="1"/>
              <a:t>down</a:t>
            </a:r>
            <a:r>
              <a:rPr lang="id-ID" dirty="0"/>
              <a:t> </a:t>
            </a:r>
            <a:r>
              <a:rPr lang="id-ID" dirty="0" err="1"/>
              <a:t>effect</a:t>
            </a:r>
            <a:r>
              <a:rPr lang="id-ID" dirty="0"/>
              <a:t>: </a:t>
            </a:r>
            <a:r>
              <a:rPr lang="id-ID" dirty="0" err="1"/>
              <a:t>albert</a:t>
            </a:r>
            <a:r>
              <a:rPr lang="id-ID" dirty="0"/>
              <a:t> o </a:t>
            </a:r>
            <a:r>
              <a:rPr lang="id-ID" dirty="0" err="1"/>
              <a:t>hirschman</a:t>
            </a:r>
            <a:r>
              <a:rPr lang="id-ID" dirty="0"/>
              <a:t>) bagi wilayah atau daerah di sekitarnya. </a:t>
            </a:r>
          </a:p>
          <a:p>
            <a:pPr algn="just" fontAlgn="base"/>
            <a:r>
              <a:rPr lang="id-ID" dirty="0"/>
              <a:t>Teori ini menitik beratkan pada aktivitas ekonomi berupa industri akan mempengaruhi pusat pertumbuhan</a:t>
            </a:r>
          </a:p>
          <a:p>
            <a:pPr algn="just" fontAlgn="base"/>
            <a:r>
              <a:rPr lang="id-ID" dirty="0"/>
              <a:t>Contoh: industri baja </a:t>
            </a:r>
            <a:r>
              <a:rPr lang="id-ID" dirty="0" err="1"/>
              <a:t>disuatu</a:t>
            </a:r>
            <a:r>
              <a:rPr lang="id-ID" dirty="0"/>
              <a:t> tempat akan menarik dengan gaya sentripetal yaitu menarik kegiatan yang berhubungan dengan pembuatan baja baik penyediaan barang mentah maupun pasar.</a:t>
            </a:r>
          </a:p>
        </p:txBody>
      </p:sp>
    </p:spTree>
    <p:extLst>
      <p:ext uri="{BB962C8B-B14F-4D97-AF65-F5344CB8AC3E}">
        <p14:creationId xmlns:p14="http://schemas.microsoft.com/office/powerpoint/2010/main" val="1069270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1C988-44D8-4898-9708-82AE65293CAE}"/>
              </a:ext>
            </a:extLst>
          </p:cNvPr>
          <p:cNvSpPr>
            <a:spLocks noGrp="1"/>
          </p:cNvSpPr>
          <p:nvPr>
            <p:ph type="title"/>
          </p:nvPr>
        </p:nvSpPr>
        <p:spPr>
          <a:xfrm>
            <a:off x="838200" y="365126"/>
            <a:ext cx="10515600" cy="960604"/>
          </a:xfrm>
        </p:spPr>
        <p:txBody>
          <a:bodyPr>
            <a:normAutofit fontScale="90000"/>
          </a:bodyPr>
          <a:lstStyle/>
          <a:p>
            <a:pPr algn="ctr"/>
            <a:r>
              <a:rPr lang="id-ID" dirty="0"/>
              <a:t>syarat industri dalam teori kutub pertumbuhan</a:t>
            </a:r>
          </a:p>
        </p:txBody>
      </p:sp>
      <p:sp>
        <p:nvSpPr>
          <p:cNvPr id="3" name="Content Placeholder 2">
            <a:extLst>
              <a:ext uri="{FF2B5EF4-FFF2-40B4-BE49-F238E27FC236}">
                <a16:creationId xmlns:a16="http://schemas.microsoft.com/office/drawing/2014/main" id="{EFD9DD0F-D666-4C71-8E18-C0A29DF41A04}"/>
              </a:ext>
            </a:extLst>
          </p:cNvPr>
          <p:cNvSpPr>
            <a:spLocks noGrp="1"/>
          </p:cNvSpPr>
          <p:nvPr>
            <p:ph idx="1"/>
          </p:nvPr>
        </p:nvSpPr>
        <p:spPr>
          <a:xfrm>
            <a:off x="838200" y="4140678"/>
            <a:ext cx="10910977" cy="2352196"/>
          </a:xfrm>
        </p:spPr>
        <p:txBody>
          <a:bodyPr>
            <a:normAutofit fontScale="92500" lnSpcReduction="20000"/>
          </a:bodyPr>
          <a:lstStyle/>
          <a:p>
            <a:pPr marL="0" indent="0" algn="just">
              <a:buNone/>
            </a:pPr>
            <a:r>
              <a:rPr lang="id-ID" dirty="0"/>
              <a:t>2. Industri pendorong</a:t>
            </a:r>
          </a:p>
          <a:p>
            <a:pPr marL="620713" algn="just"/>
            <a:r>
              <a:rPr lang="id-ID" dirty="0"/>
              <a:t>Industri pendorong harus relatif besar kapasitasnya agar mempunyai pengaruh baik langsung dan tidak langsung</a:t>
            </a:r>
          </a:p>
          <a:p>
            <a:pPr marL="620713" algn="just"/>
            <a:r>
              <a:rPr lang="id-ID" dirty="0"/>
              <a:t>Industri pendorong harus merupakan sektor yang berkembang cepat</a:t>
            </a:r>
          </a:p>
          <a:p>
            <a:pPr marL="620713" algn="just"/>
            <a:r>
              <a:rPr lang="id-ID" dirty="0"/>
              <a:t>Jumlah dan intensitas hubungan dengan sektor lain harus penting sehingga dapat menimbulkan  pengaruh pada sektor lainnya.</a:t>
            </a:r>
          </a:p>
        </p:txBody>
      </p:sp>
      <p:sp>
        <p:nvSpPr>
          <p:cNvPr id="4" name="Content Placeholder 2">
            <a:extLst>
              <a:ext uri="{FF2B5EF4-FFF2-40B4-BE49-F238E27FC236}">
                <a16:creationId xmlns:a16="http://schemas.microsoft.com/office/drawing/2014/main" id="{9E0757E3-63B7-430F-84FA-0A97B67A2347}"/>
              </a:ext>
            </a:extLst>
          </p:cNvPr>
          <p:cNvSpPr txBox="1">
            <a:spLocks/>
          </p:cNvSpPr>
          <p:nvPr/>
        </p:nvSpPr>
        <p:spPr>
          <a:xfrm>
            <a:off x="838200" y="1466491"/>
            <a:ext cx="10515600" cy="253639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4988" indent="-514350" algn="just">
              <a:buAutoNum type="arabicPeriod"/>
            </a:pPr>
            <a:r>
              <a:rPr lang="id-ID" dirty="0"/>
              <a:t>Industri Utama</a:t>
            </a:r>
          </a:p>
          <a:p>
            <a:pPr marL="723900" algn="just"/>
            <a:r>
              <a:rPr lang="id-ID" dirty="0"/>
              <a:t>Tingkat konsentrasi tinggi</a:t>
            </a:r>
          </a:p>
          <a:p>
            <a:pPr marL="723900" algn="just"/>
            <a:r>
              <a:rPr lang="id-ID" dirty="0"/>
              <a:t>Mendorong perkembangan industri lainnya</a:t>
            </a:r>
          </a:p>
          <a:p>
            <a:pPr marL="723900" algn="just"/>
            <a:r>
              <a:rPr lang="id-ID" dirty="0"/>
              <a:t>Tingkat teknologi maju</a:t>
            </a:r>
          </a:p>
          <a:p>
            <a:pPr marL="723900" algn="just"/>
            <a:r>
              <a:rPr lang="id-ID" dirty="0" err="1"/>
              <a:t>Managerial</a:t>
            </a:r>
            <a:r>
              <a:rPr lang="id-ID" dirty="0"/>
              <a:t> modern</a:t>
            </a:r>
          </a:p>
          <a:p>
            <a:pPr marL="723900" algn="just"/>
            <a:r>
              <a:rPr lang="id-ID" dirty="0"/>
              <a:t>Sarana prasarana sangat berkembang</a:t>
            </a:r>
          </a:p>
          <a:p>
            <a:pPr algn="just"/>
            <a:endParaRPr lang="id-ID" dirty="0"/>
          </a:p>
          <a:p>
            <a:pPr algn="just"/>
            <a:endParaRPr lang="id-ID" dirty="0"/>
          </a:p>
        </p:txBody>
      </p:sp>
    </p:spTree>
    <p:extLst>
      <p:ext uri="{BB962C8B-B14F-4D97-AF65-F5344CB8AC3E}">
        <p14:creationId xmlns:p14="http://schemas.microsoft.com/office/powerpoint/2010/main" val="17937155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1524E9-CC73-4E7D-97E2-CC0629C4D4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6928" y="20094"/>
            <a:ext cx="8402129" cy="6677993"/>
          </a:xfrm>
        </p:spPr>
      </p:pic>
    </p:spTree>
    <p:extLst>
      <p:ext uri="{BB962C8B-B14F-4D97-AF65-F5344CB8AC3E}">
        <p14:creationId xmlns:p14="http://schemas.microsoft.com/office/powerpoint/2010/main" val="18196215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1234"/>
          </a:xfrm>
        </p:spPr>
        <p:txBody>
          <a:bodyPr/>
          <a:lstStyle/>
          <a:p>
            <a:r>
              <a:rPr lang="id-ID" b="1" dirty="0">
                <a:latin typeface="Times New Roman" pitchFamily="18" charset="0"/>
                <a:cs typeface="Times New Roman" pitchFamily="18" charset="0"/>
              </a:rPr>
              <a:t>TEORI TEMPAT SENTRAL</a:t>
            </a:r>
            <a:endParaRPr lang="id-ID" dirty="0"/>
          </a:p>
        </p:txBody>
      </p:sp>
      <p:sp>
        <p:nvSpPr>
          <p:cNvPr id="3" name="Content Placeholder 2"/>
          <p:cNvSpPr>
            <a:spLocks noGrp="1"/>
          </p:cNvSpPr>
          <p:nvPr>
            <p:ph idx="1"/>
          </p:nvPr>
        </p:nvSpPr>
        <p:spPr>
          <a:xfrm>
            <a:off x="838200" y="1722522"/>
            <a:ext cx="10515600" cy="4770351"/>
          </a:xfrm>
        </p:spPr>
        <p:txBody>
          <a:bodyPr>
            <a:normAutofit fontScale="92500" lnSpcReduction="20000"/>
          </a:bodyPr>
          <a:lstStyle/>
          <a:p>
            <a:pPr marL="342900" indent="-342900" algn="just"/>
            <a:r>
              <a:rPr lang="id-ID" dirty="0">
                <a:latin typeface="Times New Roman" pitchFamily="18" charset="0"/>
                <a:cs typeface="Times New Roman" pitchFamily="18" charset="0"/>
              </a:rPr>
              <a:t>Teori tempat sentral (</a:t>
            </a:r>
            <a:r>
              <a:rPr lang="id-ID" dirty="0" err="1">
                <a:latin typeface="Times New Roman" pitchFamily="18" charset="0"/>
                <a:cs typeface="Times New Roman" pitchFamily="18" charset="0"/>
              </a:rPr>
              <a:t>Central</a:t>
            </a:r>
            <a:r>
              <a:rPr lang="id-ID" dirty="0">
                <a:latin typeface="Times New Roman" pitchFamily="18" charset="0"/>
                <a:cs typeface="Times New Roman" pitchFamily="18" charset="0"/>
              </a:rPr>
              <a:t> </a:t>
            </a:r>
            <a:r>
              <a:rPr lang="id-ID" dirty="0" err="1">
                <a:latin typeface="Times New Roman" pitchFamily="18" charset="0"/>
                <a:cs typeface="Times New Roman" pitchFamily="18" charset="0"/>
              </a:rPr>
              <a:t>Place</a:t>
            </a:r>
            <a:r>
              <a:rPr lang="id-ID" dirty="0">
                <a:latin typeface="Times New Roman" pitchFamily="18" charset="0"/>
                <a:cs typeface="Times New Roman" pitchFamily="18" charset="0"/>
              </a:rPr>
              <a:t> </a:t>
            </a:r>
            <a:r>
              <a:rPr lang="id-ID" dirty="0" err="1">
                <a:latin typeface="Times New Roman" pitchFamily="18" charset="0"/>
                <a:cs typeface="Times New Roman" pitchFamily="18" charset="0"/>
              </a:rPr>
              <a:t>Teorhy</a:t>
            </a:r>
            <a:r>
              <a:rPr lang="id-ID" dirty="0">
                <a:latin typeface="Times New Roman" pitchFamily="18" charset="0"/>
                <a:cs typeface="Times New Roman" pitchFamily="18" charset="0"/>
              </a:rPr>
              <a:t>) dikemukakan oleh </a:t>
            </a:r>
            <a:r>
              <a:rPr lang="id-ID" dirty="0" err="1">
                <a:latin typeface="Times New Roman" pitchFamily="18" charset="0"/>
                <a:cs typeface="Times New Roman" pitchFamily="18" charset="0"/>
              </a:rPr>
              <a:t>Crishteller</a:t>
            </a:r>
            <a:r>
              <a:rPr lang="id-ID" dirty="0">
                <a:latin typeface="Times New Roman" pitchFamily="18" charset="0"/>
                <a:cs typeface="Times New Roman" pitchFamily="18" charset="0"/>
              </a:rPr>
              <a:t>, kebangsaan Jerman pada tahun 1933. </a:t>
            </a:r>
            <a:r>
              <a:rPr lang="id-ID" dirty="0" err="1">
                <a:latin typeface="Times New Roman" pitchFamily="18" charset="0"/>
                <a:cs typeface="Times New Roman" pitchFamily="18" charset="0"/>
              </a:rPr>
              <a:t>Christaller</a:t>
            </a:r>
            <a:r>
              <a:rPr lang="id-ID" dirty="0">
                <a:latin typeface="Times New Roman" pitchFamily="18" charset="0"/>
                <a:cs typeface="Times New Roman" pitchFamily="18" charset="0"/>
              </a:rPr>
              <a:t> mengadakan studi pola persebaran permukiman, desa, dan kota-kota yang berbeda ukuran serta luasnya. Teori </a:t>
            </a:r>
            <a:r>
              <a:rPr lang="id-ID" dirty="0" err="1">
                <a:latin typeface="Times New Roman" pitchFamily="18" charset="0"/>
                <a:cs typeface="Times New Roman" pitchFamily="18" charset="0"/>
              </a:rPr>
              <a:t>Christaller</a:t>
            </a:r>
            <a:r>
              <a:rPr lang="id-ID" dirty="0">
                <a:latin typeface="Times New Roman" pitchFamily="18" charset="0"/>
                <a:cs typeface="Times New Roman" pitchFamily="18" charset="0"/>
              </a:rPr>
              <a:t> ini kemudian diperkuat oleh seorang ahli ekonomi berkebangsaan Jerman, August </a:t>
            </a:r>
            <a:r>
              <a:rPr lang="id-ID" dirty="0" err="1">
                <a:latin typeface="Times New Roman" pitchFamily="18" charset="0"/>
                <a:cs typeface="Times New Roman" pitchFamily="18" charset="0"/>
              </a:rPr>
              <a:t>Losch</a:t>
            </a:r>
            <a:r>
              <a:rPr lang="id-ID" dirty="0">
                <a:latin typeface="Times New Roman" pitchFamily="18" charset="0"/>
                <a:cs typeface="Times New Roman" pitchFamily="18" charset="0"/>
              </a:rPr>
              <a:t> (1945).</a:t>
            </a:r>
          </a:p>
          <a:p>
            <a:pPr marL="342900" indent="-342900" algn="just"/>
            <a:r>
              <a:rPr lang="id-ID" dirty="0">
                <a:latin typeface="Times New Roman" pitchFamily="18" charset="0"/>
                <a:cs typeface="Times New Roman" pitchFamily="18" charset="0"/>
              </a:rPr>
              <a:t>Menurut </a:t>
            </a:r>
            <a:r>
              <a:rPr lang="id-ID" dirty="0" err="1">
                <a:latin typeface="Times New Roman" pitchFamily="18" charset="0"/>
                <a:cs typeface="Times New Roman" pitchFamily="18" charset="0"/>
              </a:rPr>
              <a:t>Christaller</a:t>
            </a:r>
            <a:r>
              <a:rPr lang="en-US" dirty="0">
                <a:latin typeface="Times New Roman" pitchFamily="18" charset="0"/>
                <a:cs typeface="Times New Roman" pitchFamily="18" charset="0"/>
              </a:rPr>
              <a:t> </a:t>
            </a:r>
            <a:r>
              <a:rPr lang="id-ID" dirty="0">
                <a:latin typeface="Times New Roman" pitchFamily="18" charset="0"/>
                <a:cs typeface="Times New Roman" pitchFamily="18" charset="0"/>
              </a:rPr>
              <a:t>terdapat konsep yang disebut jangkauan (</a:t>
            </a:r>
            <a:r>
              <a:rPr lang="id-ID" dirty="0" err="1">
                <a:latin typeface="Times New Roman" pitchFamily="18" charset="0"/>
                <a:cs typeface="Times New Roman" pitchFamily="18" charset="0"/>
              </a:rPr>
              <a:t>range</a:t>
            </a:r>
            <a:r>
              <a:rPr lang="id-ID" dirty="0">
                <a:latin typeface="Times New Roman" pitchFamily="18" charset="0"/>
                <a:cs typeface="Times New Roman" pitchFamily="18" charset="0"/>
              </a:rPr>
              <a:t>) dan ambang (</a:t>
            </a:r>
            <a:r>
              <a:rPr lang="id-ID" dirty="0" err="1">
                <a:latin typeface="Times New Roman" pitchFamily="18" charset="0"/>
                <a:cs typeface="Times New Roman" pitchFamily="18" charset="0"/>
              </a:rPr>
              <a:t>treshold</a:t>
            </a:r>
            <a:r>
              <a:rPr lang="id-ID" dirty="0">
                <a:latin typeface="Times New Roman" pitchFamily="18" charset="0"/>
                <a:cs typeface="Times New Roman" pitchFamily="18" charset="0"/>
              </a:rPr>
              <a:t>).</a:t>
            </a:r>
          </a:p>
          <a:p>
            <a:pPr marL="342900" indent="-342900" algn="just"/>
            <a:r>
              <a:rPr lang="id-ID" b="1" dirty="0" err="1">
                <a:latin typeface="Times New Roman" pitchFamily="18" charset="0"/>
                <a:cs typeface="Times New Roman" pitchFamily="18" charset="0"/>
              </a:rPr>
              <a:t>Range</a:t>
            </a:r>
            <a:r>
              <a:rPr lang="id-ID" b="1" dirty="0">
                <a:latin typeface="Times New Roman" pitchFamily="18" charset="0"/>
                <a:cs typeface="Times New Roman" pitchFamily="18" charset="0"/>
              </a:rPr>
              <a:t>/ </a:t>
            </a:r>
            <a:r>
              <a:rPr lang="id-ID" dirty="0">
                <a:latin typeface="Times New Roman" pitchFamily="18" charset="0"/>
                <a:cs typeface="Times New Roman" pitchFamily="18" charset="0"/>
              </a:rPr>
              <a:t>Batas riil adalah jarak yang perlu ditempuh manusia untuk mendapatkan</a:t>
            </a:r>
            <a:r>
              <a:rPr lang="en-US" dirty="0">
                <a:latin typeface="Times New Roman" pitchFamily="18" charset="0"/>
                <a:cs typeface="Times New Roman" pitchFamily="18" charset="0"/>
              </a:rPr>
              <a:t> </a:t>
            </a:r>
            <a:r>
              <a:rPr lang="id-ID" dirty="0">
                <a:latin typeface="Times New Roman" pitchFamily="18" charset="0"/>
                <a:cs typeface="Times New Roman" pitchFamily="18" charset="0"/>
              </a:rPr>
              <a:t>barang kebutuhannya pada suatu waktu tertentu saja / jarak secara nyata dijalani penduduk untuk mendapatkan kebutuhan</a:t>
            </a:r>
            <a:endParaRPr lang="en-US" dirty="0">
              <a:latin typeface="Times New Roman" pitchFamily="18" charset="0"/>
              <a:cs typeface="Times New Roman" pitchFamily="18" charset="0"/>
            </a:endParaRPr>
          </a:p>
          <a:p>
            <a:pPr marL="342900" indent="-342900" algn="just"/>
            <a:r>
              <a:rPr lang="id-ID" b="1" dirty="0" err="1">
                <a:latin typeface="Times New Roman" pitchFamily="18" charset="0"/>
                <a:cs typeface="Times New Roman" pitchFamily="18" charset="0"/>
              </a:rPr>
              <a:t>Treshold</a:t>
            </a:r>
            <a:r>
              <a:rPr lang="id-ID" b="1" dirty="0">
                <a:latin typeface="Times New Roman" pitchFamily="18" charset="0"/>
                <a:cs typeface="Times New Roman" pitchFamily="18" charset="0"/>
              </a:rPr>
              <a:t>/ batas ambang/ Batas ideal </a:t>
            </a:r>
            <a:r>
              <a:rPr lang="id-ID" dirty="0">
                <a:latin typeface="Times New Roman" pitchFamily="18" charset="0"/>
                <a:cs typeface="Times New Roman" pitchFamily="18" charset="0"/>
              </a:rPr>
              <a:t>adalah jari-</a:t>
            </a:r>
            <a:r>
              <a:rPr lang="id-ID" dirty="0" err="1">
                <a:latin typeface="Times New Roman" pitchFamily="18" charset="0"/>
                <a:cs typeface="Times New Roman" pitchFamily="18" charset="0"/>
              </a:rPr>
              <a:t>jar</a:t>
            </a:r>
            <a:r>
              <a:rPr lang="id-ID" dirty="0">
                <a:latin typeface="Times New Roman" pitchFamily="18" charset="0"/>
                <a:cs typeface="Times New Roman" pitchFamily="18" charset="0"/>
              </a:rPr>
              <a:t> lingkaran yang mengurung populasi ambang/ </a:t>
            </a:r>
            <a:r>
              <a:rPr lang="id-ID" dirty="0"/>
              <a:t>jumlah minimal anggota masyarakat yang diperlukan untuk menjaga keseimbangan suplai barang /</a:t>
            </a:r>
            <a:r>
              <a:rPr lang="id-ID" dirty="0">
                <a:latin typeface="Times New Roman" pitchFamily="18" charset="0"/>
                <a:cs typeface="Times New Roman" pitchFamily="18" charset="0"/>
              </a:rPr>
              <a:t> jarak maksimum yang ada </a:t>
            </a:r>
            <a:r>
              <a:rPr lang="id-ID" dirty="0" err="1">
                <a:latin typeface="Times New Roman" pitchFamily="18" charset="0"/>
                <a:cs typeface="Times New Roman" pitchFamily="18" charset="0"/>
              </a:rPr>
              <a:t>dibawah</a:t>
            </a:r>
            <a:r>
              <a:rPr lang="id-ID" dirty="0">
                <a:latin typeface="Times New Roman" pitchFamily="18" charset="0"/>
                <a:cs typeface="Times New Roman" pitchFamily="18" charset="0"/>
              </a:rPr>
              <a:t> pengaruh tempat sentral</a:t>
            </a:r>
          </a:p>
        </p:txBody>
      </p:sp>
    </p:spTree>
    <p:extLst>
      <p:ext uri="{BB962C8B-B14F-4D97-AF65-F5344CB8AC3E}">
        <p14:creationId xmlns:p14="http://schemas.microsoft.com/office/powerpoint/2010/main" val="29116341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C162-183E-499A-9BFB-31CC90ABBA45}"/>
              </a:ext>
            </a:extLst>
          </p:cNvPr>
          <p:cNvSpPr>
            <a:spLocks noGrp="1"/>
          </p:cNvSpPr>
          <p:nvPr>
            <p:ph type="title"/>
          </p:nvPr>
        </p:nvSpPr>
        <p:spPr>
          <a:xfrm>
            <a:off x="1366234" y="403761"/>
            <a:ext cx="9233079" cy="1025793"/>
          </a:xfrm>
        </p:spPr>
        <p:txBody>
          <a:bodyPr>
            <a:normAutofit/>
          </a:bodyPr>
          <a:lstStyle/>
          <a:p>
            <a:pPr algn="ctr"/>
            <a:r>
              <a:rPr lang="id-ID" sz="3600" dirty="0"/>
              <a:t>Ciri Teori tempat sentral (</a:t>
            </a:r>
            <a:r>
              <a:rPr lang="id-ID" sz="3600" b="1" dirty="0" err="1"/>
              <a:t>Central</a:t>
            </a:r>
            <a:r>
              <a:rPr lang="id-ID" sz="3600" b="1" dirty="0"/>
              <a:t> </a:t>
            </a:r>
            <a:r>
              <a:rPr lang="id-ID" sz="3600" b="1" dirty="0" err="1"/>
              <a:t>Place</a:t>
            </a:r>
            <a:r>
              <a:rPr lang="id-ID" sz="3600" b="1" dirty="0"/>
              <a:t> </a:t>
            </a:r>
            <a:r>
              <a:rPr lang="id-ID" sz="3600" b="1" dirty="0" err="1"/>
              <a:t>Theory</a:t>
            </a:r>
            <a:r>
              <a:rPr lang="id-ID" sz="3600" b="1" dirty="0"/>
              <a:t>)</a:t>
            </a:r>
            <a:endParaRPr lang="id-ID" sz="3600" dirty="0"/>
          </a:p>
        </p:txBody>
      </p:sp>
      <p:sp>
        <p:nvSpPr>
          <p:cNvPr id="3" name="Content Placeholder 2">
            <a:extLst>
              <a:ext uri="{FF2B5EF4-FFF2-40B4-BE49-F238E27FC236}">
                <a16:creationId xmlns:a16="http://schemas.microsoft.com/office/drawing/2014/main" id="{259699C5-E0B0-4A1C-B524-8F13BEFD9E2C}"/>
              </a:ext>
            </a:extLst>
          </p:cNvPr>
          <p:cNvSpPr>
            <a:spLocks noGrp="1"/>
          </p:cNvSpPr>
          <p:nvPr>
            <p:ph idx="1"/>
          </p:nvPr>
        </p:nvSpPr>
        <p:spPr/>
        <p:txBody>
          <a:bodyPr/>
          <a:lstStyle/>
          <a:p>
            <a:pPr algn="just"/>
            <a:r>
              <a:rPr lang="id-ID" dirty="0"/>
              <a:t>Tempat sentral mempunyai batas pengaruh secara </a:t>
            </a:r>
            <a:r>
              <a:rPr lang="id-ID" dirty="0" err="1"/>
              <a:t>hexagonal</a:t>
            </a:r>
            <a:endParaRPr lang="id-ID" dirty="0"/>
          </a:p>
          <a:p>
            <a:pPr algn="just"/>
            <a:r>
              <a:rPr lang="id-ID" dirty="0"/>
              <a:t>kota sentral merupakan pusat bagi daerah sekitarnya yang menjadi penghubung perdagangan dengan wilayah lain</a:t>
            </a:r>
          </a:p>
          <a:p>
            <a:pPr algn="just"/>
            <a:r>
              <a:rPr lang="id-ID" dirty="0"/>
              <a:t>tempat sentral dipengaruhi oleh </a:t>
            </a:r>
            <a:r>
              <a:rPr lang="id-ID" dirty="0" err="1"/>
              <a:t>pemungkiman</a:t>
            </a:r>
            <a:r>
              <a:rPr lang="id-ID" dirty="0"/>
              <a:t>, jumlah penduduk, </a:t>
            </a:r>
            <a:r>
              <a:rPr lang="id-ID" dirty="0" err="1"/>
              <a:t>keterjangkauan</a:t>
            </a:r>
            <a:r>
              <a:rPr lang="id-ID" dirty="0"/>
              <a:t> dan  pusat kegiatan yang akan membentuk </a:t>
            </a:r>
            <a:r>
              <a:rPr lang="id-ID" b="1" dirty="0"/>
              <a:t>asas pasar, pengangkutan/ transportasi dan pemerintah.</a:t>
            </a:r>
          </a:p>
        </p:txBody>
      </p:sp>
    </p:spTree>
    <p:extLst>
      <p:ext uri="{BB962C8B-B14F-4D97-AF65-F5344CB8AC3E}">
        <p14:creationId xmlns:p14="http://schemas.microsoft.com/office/powerpoint/2010/main" val="4223580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013E7-116E-4CA2-9B63-52753010684D}"/>
              </a:ext>
            </a:extLst>
          </p:cNvPr>
          <p:cNvSpPr>
            <a:spLocks noGrp="1"/>
          </p:cNvSpPr>
          <p:nvPr>
            <p:ph type="title"/>
          </p:nvPr>
        </p:nvSpPr>
        <p:spPr>
          <a:xfrm>
            <a:off x="858329" y="123586"/>
            <a:ext cx="10515600" cy="613669"/>
          </a:xfrm>
        </p:spPr>
        <p:txBody>
          <a:bodyPr>
            <a:normAutofit/>
          </a:bodyPr>
          <a:lstStyle/>
          <a:p>
            <a:pPr algn="ctr"/>
            <a:r>
              <a:rPr lang="id-ID" dirty="0"/>
              <a:t>wilayah berdasarkan kategori</a:t>
            </a:r>
          </a:p>
        </p:txBody>
      </p:sp>
      <p:sp>
        <p:nvSpPr>
          <p:cNvPr id="3" name="Content Placeholder 2">
            <a:extLst>
              <a:ext uri="{FF2B5EF4-FFF2-40B4-BE49-F238E27FC236}">
                <a16:creationId xmlns:a16="http://schemas.microsoft.com/office/drawing/2014/main" id="{07BA1BCC-8070-4268-B780-FCB5F7642223}"/>
              </a:ext>
            </a:extLst>
          </p:cNvPr>
          <p:cNvSpPr>
            <a:spLocks noGrp="1"/>
          </p:cNvSpPr>
          <p:nvPr>
            <p:ph idx="1"/>
          </p:nvPr>
        </p:nvSpPr>
        <p:spPr>
          <a:xfrm>
            <a:off x="207035" y="789010"/>
            <a:ext cx="11818188" cy="5945403"/>
          </a:xfrm>
        </p:spPr>
        <p:txBody>
          <a:bodyPr>
            <a:noAutofit/>
          </a:bodyPr>
          <a:lstStyle/>
          <a:p>
            <a:pPr marL="341313" indent="-341313" algn="just">
              <a:buAutoNum type="arabicPeriod"/>
            </a:pPr>
            <a:r>
              <a:rPr lang="id-ID" sz="2300" dirty="0">
                <a:latin typeface="Angsana New" panose="02020603050405020304" pitchFamily="18" charset="-34"/>
                <a:cs typeface="Angsana New" panose="02020603050405020304" pitchFamily="18" charset="-34"/>
              </a:rPr>
              <a:t>Wilayah bertopik </a:t>
            </a:r>
            <a:r>
              <a:rPr lang="id-ID" sz="2300" dirty="0" err="1">
                <a:latin typeface="Angsana New" panose="02020603050405020304" pitchFamily="18" charset="-34"/>
                <a:cs typeface="Angsana New" panose="02020603050405020304" pitchFamily="18" charset="-34"/>
              </a:rPr>
              <a:t>tungal</a:t>
            </a:r>
            <a:r>
              <a:rPr lang="id-ID" sz="2300" dirty="0">
                <a:latin typeface="Angsana New" panose="02020603050405020304" pitchFamily="18" charset="-34"/>
                <a:cs typeface="Angsana New" panose="02020603050405020304" pitchFamily="18" charset="-34"/>
              </a:rPr>
              <a:t> : wilayah yang </a:t>
            </a:r>
            <a:r>
              <a:rPr lang="id-ID" sz="2300" dirty="0">
                <a:solidFill>
                  <a:srgbClr val="FF0000"/>
                </a:solidFill>
                <a:latin typeface="Angsana New" panose="02020603050405020304" pitchFamily="18" charset="-34"/>
                <a:cs typeface="Angsana New" panose="02020603050405020304" pitchFamily="18" charset="-34"/>
              </a:rPr>
              <a:t>memiliki satu topik </a:t>
            </a:r>
            <a:r>
              <a:rPr lang="id-ID" sz="2300" dirty="0">
                <a:latin typeface="Angsana New" panose="02020603050405020304" pitchFamily="18" charset="-34"/>
                <a:cs typeface="Angsana New" panose="02020603050405020304" pitchFamily="18" charset="-34"/>
              </a:rPr>
              <a:t>/ kriteria.</a:t>
            </a:r>
          </a:p>
          <a:p>
            <a:pPr marL="361950" indent="0" algn="just">
              <a:buNone/>
            </a:pPr>
            <a:r>
              <a:rPr lang="id-ID" sz="2300" dirty="0">
                <a:latin typeface="Angsana New" panose="02020603050405020304" pitchFamily="18" charset="-34"/>
                <a:cs typeface="Angsana New" panose="02020603050405020304" pitchFamily="18" charset="-34"/>
              </a:rPr>
              <a:t>Contoh: wilayah tanah organik, wilayah hujan &lt;200mm, wilayah temperatur tinggi, wilayah kelembaban rendah, wilayah tanah porositas tinggi, wilayah tanah </a:t>
            </a:r>
          </a:p>
          <a:p>
            <a:pPr marL="361950" indent="-361950" algn="just">
              <a:buNone/>
            </a:pPr>
            <a:r>
              <a:rPr lang="id-ID" sz="2300" dirty="0">
                <a:latin typeface="Angsana New" panose="02020603050405020304" pitchFamily="18" charset="-34"/>
                <a:cs typeface="Angsana New" panose="02020603050405020304" pitchFamily="18" charset="-34"/>
              </a:rPr>
              <a:t>2. Wilayah bertopik gabungan: wilayah yang berdasarkan </a:t>
            </a:r>
            <a:r>
              <a:rPr lang="id-ID" sz="2300" dirty="0">
                <a:solidFill>
                  <a:srgbClr val="FF0000"/>
                </a:solidFill>
                <a:latin typeface="Angsana New" panose="02020603050405020304" pitchFamily="18" charset="-34"/>
                <a:cs typeface="Angsana New" panose="02020603050405020304" pitchFamily="18" charset="-34"/>
              </a:rPr>
              <a:t>beberapa kriteria</a:t>
            </a:r>
            <a:r>
              <a:rPr lang="id-ID" sz="2300" dirty="0">
                <a:latin typeface="Angsana New" panose="02020603050405020304" pitchFamily="18" charset="-34"/>
                <a:cs typeface="Angsana New" panose="02020603050405020304" pitchFamily="18" charset="-34"/>
              </a:rPr>
              <a:t> namun </a:t>
            </a:r>
            <a:r>
              <a:rPr lang="id-ID" sz="2300" dirty="0">
                <a:solidFill>
                  <a:srgbClr val="FF0000"/>
                </a:solidFill>
                <a:latin typeface="Angsana New" panose="02020603050405020304" pitchFamily="18" charset="-34"/>
                <a:cs typeface="Angsana New" panose="02020603050405020304" pitchFamily="18" charset="-34"/>
              </a:rPr>
              <a:t>masih dalam satu topik</a:t>
            </a:r>
            <a:r>
              <a:rPr lang="id-ID" sz="2300" dirty="0">
                <a:latin typeface="Angsana New" panose="02020603050405020304" pitchFamily="18" charset="-34"/>
                <a:cs typeface="Angsana New" panose="02020603050405020304" pitchFamily="18" charset="-34"/>
              </a:rPr>
              <a:t>. Contoh: wilayah iklim tropis, wilayah iklim gurun</a:t>
            </a:r>
          </a:p>
          <a:p>
            <a:pPr marL="361950" indent="-361950" algn="just">
              <a:buNone/>
            </a:pPr>
            <a:r>
              <a:rPr lang="id-ID" sz="2300" dirty="0">
                <a:latin typeface="Angsana New" panose="02020603050405020304" pitchFamily="18" charset="-34"/>
                <a:cs typeface="Angsana New" panose="02020603050405020304" pitchFamily="18" charset="-34"/>
              </a:rPr>
              <a:t>3. Wilayah bertopik banyak: wilayah yang </a:t>
            </a:r>
            <a:r>
              <a:rPr lang="id-ID" sz="2300" dirty="0" err="1">
                <a:latin typeface="Angsana New" panose="02020603050405020304" pitchFamily="18" charset="-34"/>
                <a:cs typeface="Angsana New" panose="02020603050405020304" pitchFamily="18" charset="-34"/>
              </a:rPr>
              <a:t>ektensinya</a:t>
            </a:r>
            <a:r>
              <a:rPr lang="id-ID" sz="2300" dirty="0">
                <a:latin typeface="Angsana New" panose="02020603050405020304" pitchFamily="18" charset="-34"/>
                <a:cs typeface="Angsana New" panose="02020603050405020304" pitchFamily="18" charset="-34"/>
              </a:rPr>
              <a:t> berdasarkan pada </a:t>
            </a:r>
            <a:r>
              <a:rPr lang="id-ID" sz="2300" dirty="0">
                <a:solidFill>
                  <a:srgbClr val="FF0000"/>
                </a:solidFill>
                <a:latin typeface="Angsana New" panose="02020603050405020304" pitchFamily="18" charset="-34"/>
                <a:cs typeface="Angsana New" panose="02020603050405020304" pitchFamily="18" charset="-34"/>
              </a:rPr>
              <a:t>beberapa topik </a:t>
            </a:r>
            <a:r>
              <a:rPr lang="id-ID" sz="2300" dirty="0">
                <a:latin typeface="Angsana New" panose="02020603050405020304" pitchFamily="18" charset="-34"/>
                <a:cs typeface="Angsana New" panose="02020603050405020304" pitchFamily="18" charset="-34"/>
              </a:rPr>
              <a:t>yang berbeda. </a:t>
            </a:r>
          </a:p>
          <a:p>
            <a:pPr marL="361950" indent="0" algn="just">
              <a:buNone/>
            </a:pPr>
            <a:r>
              <a:rPr lang="id-ID" sz="2300" dirty="0">
                <a:latin typeface="Angsana New" panose="02020603050405020304" pitchFamily="18" charset="-34"/>
                <a:cs typeface="Angsana New" panose="02020603050405020304" pitchFamily="18" charset="-34"/>
              </a:rPr>
              <a:t>contoh: wilayah pertanian, wilayah perkebunan (terdiri dari hidrologi, tanah </a:t>
            </a:r>
            <a:r>
              <a:rPr lang="id-ID" sz="2300" dirty="0" err="1">
                <a:latin typeface="Angsana New" panose="02020603050405020304" pitchFamily="18" charset="-34"/>
                <a:cs typeface="Angsana New" panose="02020603050405020304" pitchFamily="18" charset="-34"/>
              </a:rPr>
              <a:t>dll</a:t>
            </a:r>
            <a:r>
              <a:rPr lang="id-ID" sz="2300" dirty="0">
                <a:latin typeface="Angsana New" panose="02020603050405020304" pitchFamily="18" charset="-34"/>
                <a:cs typeface="Angsana New" panose="02020603050405020304" pitchFamily="18" charset="-34"/>
              </a:rPr>
              <a:t>) wilayah ekonomi (terdiri dari inflasi, produksi, distribusi)</a:t>
            </a:r>
          </a:p>
          <a:p>
            <a:pPr marL="361950" indent="-361950" algn="just">
              <a:buNone/>
            </a:pPr>
            <a:r>
              <a:rPr lang="id-ID" sz="2300" dirty="0">
                <a:latin typeface="Angsana New" panose="02020603050405020304" pitchFamily="18" charset="-34"/>
                <a:cs typeface="Angsana New" panose="02020603050405020304" pitchFamily="18" charset="-34"/>
              </a:rPr>
              <a:t>4. Wilayah total : wilayah yang dalam </a:t>
            </a:r>
            <a:r>
              <a:rPr lang="id-ID" sz="2300" dirty="0">
                <a:solidFill>
                  <a:srgbClr val="FF0000"/>
                </a:solidFill>
                <a:latin typeface="Angsana New" panose="02020603050405020304" pitchFamily="18" charset="-34"/>
                <a:cs typeface="Angsana New" panose="02020603050405020304" pitchFamily="18" charset="-34"/>
              </a:rPr>
              <a:t>pembatasannya atas semua unsur wilayah </a:t>
            </a:r>
            <a:r>
              <a:rPr lang="id-ID" sz="2300" dirty="0">
                <a:latin typeface="Angsana New" panose="02020603050405020304" pitchFamily="18" charset="-34"/>
                <a:cs typeface="Angsana New" panose="02020603050405020304" pitchFamily="18" charset="-34"/>
              </a:rPr>
              <a:t>dengan menggunakan </a:t>
            </a:r>
            <a:r>
              <a:rPr lang="id-ID" sz="2300" dirty="0">
                <a:solidFill>
                  <a:srgbClr val="FF0000"/>
                </a:solidFill>
                <a:latin typeface="Angsana New" panose="02020603050405020304" pitchFamily="18" charset="-34"/>
                <a:cs typeface="Angsana New" panose="02020603050405020304" pitchFamily="18" charset="-34"/>
              </a:rPr>
              <a:t>administratif sebagai dasar</a:t>
            </a:r>
            <a:r>
              <a:rPr lang="id-ID" sz="2300" dirty="0">
                <a:latin typeface="Angsana New" panose="02020603050405020304" pitchFamily="18" charset="-34"/>
                <a:cs typeface="Angsana New" panose="02020603050405020304" pitchFamily="18" charset="-34"/>
              </a:rPr>
              <a:t>. Contoh: wilayah administrasi desa, kecamatan , </a:t>
            </a:r>
            <a:r>
              <a:rPr lang="id-ID" sz="2300" dirty="0" err="1">
                <a:latin typeface="Angsana New" panose="02020603050405020304" pitchFamily="18" charset="-34"/>
                <a:cs typeface="Angsana New" panose="02020603050405020304" pitchFamily="18" charset="-34"/>
              </a:rPr>
              <a:t>propinsi</a:t>
            </a:r>
            <a:r>
              <a:rPr lang="id-ID" sz="2300" dirty="0">
                <a:latin typeface="Angsana New" panose="02020603050405020304" pitchFamily="18" charset="-34"/>
                <a:cs typeface="Angsana New" panose="02020603050405020304" pitchFamily="18" charset="-34"/>
              </a:rPr>
              <a:t>.</a:t>
            </a:r>
          </a:p>
          <a:p>
            <a:pPr marL="361950" indent="-361950" algn="just">
              <a:buNone/>
            </a:pPr>
            <a:r>
              <a:rPr lang="id-ID" sz="2300" dirty="0">
                <a:latin typeface="Angsana New" panose="02020603050405020304" pitchFamily="18" charset="-34"/>
                <a:cs typeface="Angsana New" panose="02020603050405020304" pitchFamily="18" charset="-34"/>
              </a:rPr>
              <a:t>5. Wilayah </a:t>
            </a:r>
            <a:r>
              <a:rPr lang="id-ID" sz="2300" dirty="0" err="1">
                <a:latin typeface="Angsana New" panose="02020603050405020304" pitchFamily="18" charset="-34"/>
                <a:cs typeface="Angsana New" panose="02020603050405020304" pitchFamily="18" charset="-34"/>
              </a:rPr>
              <a:t>compage</a:t>
            </a:r>
            <a:r>
              <a:rPr lang="id-ID" sz="2300" dirty="0">
                <a:latin typeface="Angsana New" panose="02020603050405020304" pitchFamily="18" charset="-34"/>
                <a:cs typeface="Angsana New" panose="02020603050405020304" pitchFamily="18" charset="-34"/>
              </a:rPr>
              <a:t>: konsep wilayah yang  didasarkan atas </a:t>
            </a:r>
            <a:r>
              <a:rPr lang="id-ID" sz="2300" dirty="0">
                <a:solidFill>
                  <a:srgbClr val="FF0000"/>
                </a:solidFill>
                <a:latin typeface="Angsana New" panose="02020603050405020304" pitchFamily="18" charset="-34"/>
                <a:cs typeface="Angsana New" panose="02020603050405020304" pitchFamily="18" charset="-34"/>
              </a:rPr>
              <a:t>dominan aktivitas manusia</a:t>
            </a:r>
            <a:r>
              <a:rPr lang="id-ID" sz="2300" dirty="0">
                <a:latin typeface="Angsana New" panose="02020603050405020304" pitchFamily="18" charset="-34"/>
                <a:cs typeface="Angsana New" panose="02020603050405020304" pitchFamily="18" charset="-34"/>
              </a:rPr>
              <a:t>. </a:t>
            </a:r>
            <a:r>
              <a:rPr lang="id-ID" sz="2300" dirty="0" err="1">
                <a:latin typeface="Angsana New" panose="02020603050405020304" pitchFamily="18" charset="-34"/>
                <a:cs typeface="Angsana New" panose="02020603050405020304" pitchFamily="18" charset="-34"/>
              </a:rPr>
              <a:t>Ex</a:t>
            </a:r>
            <a:r>
              <a:rPr lang="id-ID" sz="2300" dirty="0">
                <a:latin typeface="Angsana New" panose="02020603050405020304" pitchFamily="18" charset="-34"/>
                <a:cs typeface="Angsana New" panose="02020603050405020304" pitchFamily="18" charset="-34"/>
              </a:rPr>
              <a:t>: wilayah kumuh, wilayah bencana, wilayah miskin.</a:t>
            </a:r>
          </a:p>
        </p:txBody>
      </p:sp>
    </p:spTree>
    <p:extLst>
      <p:ext uri="{BB962C8B-B14F-4D97-AF65-F5344CB8AC3E}">
        <p14:creationId xmlns:p14="http://schemas.microsoft.com/office/powerpoint/2010/main" val="20510533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27DB0-CFAA-4AA3-826A-D35FC25EDF8C}"/>
              </a:ext>
            </a:extLst>
          </p:cNvPr>
          <p:cNvSpPr>
            <a:spLocks noGrp="1"/>
          </p:cNvSpPr>
          <p:nvPr>
            <p:ph type="title"/>
          </p:nvPr>
        </p:nvSpPr>
        <p:spPr/>
        <p:txBody>
          <a:bodyPr/>
          <a:lstStyle/>
          <a:p>
            <a:r>
              <a:rPr lang="id-ID" dirty="0"/>
              <a:t>Syarat penerapan teori tempat sentral</a:t>
            </a:r>
          </a:p>
        </p:txBody>
      </p:sp>
      <p:sp>
        <p:nvSpPr>
          <p:cNvPr id="3" name="Content Placeholder 2">
            <a:extLst>
              <a:ext uri="{FF2B5EF4-FFF2-40B4-BE49-F238E27FC236}">
                <a16:creationId xmlns:a16="http://schemas.microsoft.com/office/drawing/2014/main" id="{2B73DA62-0657-41A9-8F76-D4175C3395A3}"/>
              </a:ext>
            </a:extLst>
          </p:cNvPr>
          <p:cNvSpPr>
            <a:spLocks noGrp="1"/>
          </p:cNvSpPr>
          <p:nvPr>
            <p:ph idx="1"/>
          </p:nvPr>
        </p:nvSpPr>
        <p:spPr/>
        <p:txBody>
          <a:bodyPr/>
          <a:lstStyle/>
          <a:p>
            <a:r>
              <a:rPr lang="id-ID" dirty="0"/>
              <a:t>Topografi harus seragam dan datar</a:t>
            </a:r>
          </a:p>
          <a:p>
            <a:r>
              <a:rPr lang="id-ID" dirty="0"/>
              <a:t>Tingkat ekonomi homogen / daya beli sama</a:t>
            </a:r>
          </a:p>
          <a:p>
            <a:r>
              <a:rPr lang="id-ID" dirty="0"/>
              <a:t>Penduduk mempunyai kesempatan yang sama/ sarana transportasi memadai</a:t>
            </a:r>
          </a:p>
          <a:p>
            <a:endParaRPr lang="id-ID" dirty="0"/>
          </a:p>
          <a:p>
            <a:endParaRPr lang="id-ID" dirty="0"/>
          </a:p>
        </p:txBody>
      </p:sp>
    </p:spTree>
    <p:extLst>
      <p:ext uri="{BB962C8B-B14F-4D97-AF65-F5344CB8AC3E}">
        <p14:creationId xmlns:p14="http://schemas.microsoft.com/office/powerpoint/2010/main" val="23180798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lstStyle/>
          <a:p>
            <a:endParaRPr lang="id-ID"/>
          </a:p>
        </p:txBody>
      </p:sp>
      <p:pic>
        <p:nvPicPr>
          <p:cNvPr id="4" name="Picture 2" descr="G:\Animasi PPT\background\background-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667001" y="-1143002"/>
            <a:ext cx="6858000" cy="9144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eori Tempat yang Sentral">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2510" y="103206"/>
            <a:ext cx="4395978" cy="2291924"/>
          </a:xfrm>
          <a:prstGeom prst="rect">
            <a:avLst/>
          </a:prstGeom>
          <a:noFill/>
          <a:ln>
            <a:noFill/>
          </a:ln>
        </p:spPr>
      </p:pic>
      <p:pic>
        <p:nvPicPr>
          <p:cNvPr id="8" name="Picture 7" descr="Teori Tempat yang Sentral 1">
            <a:hlinkClick r:id="rId5"/>
          </p:cNvPr>
          <p:cNvPicPr/>
          <p:nvPr/>
        </p:nvPicPr>
        <p:blipFill>
          <a:blip r:embed="rId6">
            <a:extLst>
              <a:ext uri="{28A0092B-C50C-407E-A947-70E740481C1C}">
                <a14:useLocalDpi xmlns:a14="http://schemas.microsoft.com/office/drawing/2010/main" val="0"/>
              </a:ext>
            </a:extLst>
          </a:blip>
          <a:srcRect/>
          <a:stretch>
            <a:fillRect/>
          </a:stretch>
        </p:blipFill>
        <p:spPr bwMode="auto">
          <a:xfrm>
            <a:off x="6240016" y="2423060"/>
            <a:ext cx="4427984" cy="3096344"/>
          </a:xfrm>
          <a:prstGeom prst="rect">
            <a:avLst/>
          </a:prstGeom>
          <a:noFill/>
          <a:ln>
            <a:noFill/>
          </a:ln>
        </p:spPr>
      </p:pic>
      <p:sp>
        <p:nvSpPr>
          <p:cNvPr id="9" name="Snip Diagonal Corner Rectangle 8"/>
          <p:cNvSpPr/>
          <p:nvPr/>
        </p:nvSpPr>
        <p:spPr>
          <a:xfrm>
            <a:off x="1700023" y="692696"/>
            <a:ext cx="4395978" cy="4608512"/>
          </a:xfrm>
          <a:prstGeom prst="snip2Diag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itchFamily="2" charset="2"/>
              <a:buChar char="Ø"/>
            </a:pPr>
            <a:r>
              <a:rPr lang="id-ID" sz="2000" dirty="0">
                <a:solidFill>
                  <a:schemeClr val="tx1"/>
                </a:solidFill>
                <a:latin typeface="Times New Roman" pitchFamily="18" charset="0"/>
                <a:cs typeface="Times New Roman" pitchFamily="18" charset="0"/>
              </a:rPr>
              <a:t>Keberadaan setiap tempat yang sentral tersebut memiliki pengaruh yang berbeda sesuai dengan besar-kecilnya suatu wilayah, sehingga terjadilah hierarki atau tingkatan tempat yang sentral. </a:t>
            </a:r>
          </a:p>
          <a:p>
            <a:pPr marL="342900" indent="-342900">
              <a:buFont typeface="Wingdings" pitchFamily="2" charset="2"/>
              <a:buChar char="Ø"/>
            </a:pPr>
            <a:r>
              <a:rPr lang="id-ID" sz="2000" dirty="0">
                <a:solidFill>
                  <a:schemeClr val="tx1"/>
                </a:solidFill>
                <a:latin typeface="Times New Roman" pitchFamily="18" charset="0"/>
                <a:cs typeface="Times New Roman" pitchFamily="18" charset="0"/>
              </a:rPr>
              <a:t>Sebagai contoh, hierarki kota sebagai pusat pelayanan masyarakat meliputi ibu kota negara, provinsi, kabupaten atau kota, kecamatan, dan desa (kelurahan). </a:t>
            </a:r>
          </a:p>
        </p:txBody>
      </p:sp>
      <p:sp>
        <p:nvSpPr>
          <p:cNvPr id="10" name="Frame 9"/>
          <p:cNvSpPr/>
          <p:nvPr/>
        </p:nvSpPr>
        <p:spPr>
          <a:xfrm>
            <a:off x="1782788" y="5864940"/>
            <a:ext cx="8709074" cy="990600"/>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218362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lstStyle/>
          <a:p>
            <a:endParaRPr lang="id-ID"/>
          </a:p>
        </p:txBody>
      </p:sp>
      <p:pic>
        <p:nvPicPr>
          <p:cNvPr id="4" name="Picture 2" descr="G:\Animasi PPT\background\background-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667001" y="-1143002"/>
            <a:ext cx="6858000" cy="9144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854464" y="404664"/>
            <a:ext cx="6905832" cy="523220"/>
          </a:xfrm>
          <a:prstGeom prst="rect">
            <a:avLst/>
          </a:prstGeom>
          <a:noFill/>
        </p:spPr>
        <p:txBody>
          <a:bodyPr wrap="square" rtlCol="0">
            <a:spAutoFit/>
          </a:bodyPr>
          <a:lstStyle/>
          <a:p>
            <a:r>
              <a:rPr lang="id-ID" sz="2800" b="1" dirty="0">
                <a:latin typeface="Times New Roman" pitchFamily="18" charset="0"/>
                <a:cs typeface="Times New Roman" pitchFamily="18" charset="0"/>
              </a:rPr>
              <a:t>Hierarki tempat Sentral di bagi menjadi 3</a:t>
            </a:r>
          </a:p>
        </p:txBody>
      </p:sp>
      <p:pic>
        <p:nvPicPr>
          <p:cNvPr id="6" name="Picture 5"/>
          <p:cNvPicPr/>
          <p:nvPr/>
        </p:nvPicPr>
        <p:blipFill>
          <a:blip r:embed="rId3"/>
          <a:srcRect l="40393" t="29521" r="9905" b="11968"/>
          <a:stretch>
            <a:fillRect/>
          </a:stretch>
        </p:blipFill>
        <p:spPr bwMode="auto">
          <a:xfrm>
            <a:off x="1952629" y="1988840"/>
            <a:ext cx="4143372" cy="3500462"/>
          </a:xfrm>
          <a:prstGeom prst="rect">
            <a:avLst/>
          </a:prstGeom>
          <a:noFill/>
          <a:ln w="9525">
            <a:noFill/>
            <a:miter lim="800000"/>
            <a:headEnd/>
            <a:tailEnd/>
          </a:ln>
        </p:spPr>
      </p:pic>
      <p:sp>
        <p:nvSpPr>
          <p:cNvPr id="7" name="TextBox 6"/>
          <p:cNvSpPr txBox="1"/>
          <p:nvPr/>
        </p:nvSpPr>
        <p:spPr>
          <a:xfrm>
            <a:off x="2279576" y="1268761"/>
            <a:ext cx="3456384" cy="461665"/>
          </a:xfrm>
          <a:prstGeom prst="rect">
            <a:avLst/>
          </a:prstGeom>
          <a:noFill/>
        </p:spPr>
        <p:txBody>
          <a:bodyPr wrap="square" rtlCol="0">
            <a:spAutoFit/>
          </a:bodyPr>
          <a:lstStyle/>
          <a:p>
            <a:r>
              <a:rPr lang="id-ID" sz="2400" b="1" dirty="0">
                <a:latin typeface="Times New Roman" pitchFamily="18" charset="0"/>
                <a:cs typeface="Times New Roman" pitchFamily="18" charset="0"/>
              </a:rPr>
              <a:t>1. Hirarki K = 3</a:t>
            </a:r>
          </a:p>
        </p:txBody>
      </p:sp>
      <p:sp>
        <p:nvSpPr>
          <p:cNvPr id="9" name="Rounded Rectangle 8"/>
          <p:cNvSpPr/>
          <p:nvPr/>
        </p:nvSpPr>
        <p:spPr>
          <a:xfrm>
            <a:off x="6563544" y="1303521"/>
            <a:ext cx="3928318" cy="4426481"/>
          </a:xfrm>
          <a:prstGeom prst="roundRect">
            <a:avLst/>
          </a:prstGeom>
          <a:solidFill>
            <a:schemeClr val="accent1">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id-ID" sz="2000" dirty="0">
                <a:solidFill>
                  <a:schemeClr val="tx1"/>
                </a:solidFill>
                <a:latin typeface="Times New Roman" pitchFamily="18" charset="0"/>
                <a:cs typeface="Times New Roman" pitchFamily="18" charset="0"/>
              </a:rPr>
              <a:t>Merupakan pusat pelayanan berupa pasar yang selalu menyediakan bagi daerah sekitarnya, sering disebut kasus pasar optimal. Wilayah ini selain mempengaruhi wilayahnya sendiri, juga mempengaruhi </a:t>
            </a:r>
            <a:r>
              <a:rPr lang="id-ID" sz="2000" b="1" dirty="0">
                <a:solidFill>
                  <a:schemeClr val="tx1"/>
                </a:solidFill>
                <a:latin typeface="Times New Roman" pitchFamily="18" charset="0"/>
                <a:cs typeface="Times New Roman" pitchFamily="18" charset="0"/>
              </a:rPr>
              <a:t>sepertiga</a:t>
            </a:r>
            <a:r>
              <a:rPr lang="id-ID" sz="2000" dirty="0">
                <a:solidFill>
                  <a:schemeClr val="tx1"/>
                </a:solidFill>
                <a:latin typeface="Times New Roman" pitchFamily="18" charset="0"/>
                <a:cs typeface="Times New Roman" pitchFamily="18" charset="0"/>
              </a:rPr>
              <a:t> bagian dari masing-masing wilayah tetangganya.</a:t>
            </a:r>
          </a:p>
          <a:p>
            <a:r>
              <a:rPr lang="id-ID" sz="2000" dirty="0">
                <a:solidFill>
                  <a:schemeClr val="tx1"/>
                </a:solidFill>
                <a:latin typeface="Times New Roman" pitchFamily="18" charset="0"/>
                <a:cs typeface="Times New Roman" pitchFamily="18" charset="0"/>
              </a:rPr>
              <a:t>Daerah ini harus </a:t>
            </a:r>
            <a:r>
              <a:rPr lang="id-ID" sz="2000" b="1" dirty="0">
                <a:solidFill>
                  <a:schemeClr val="tx1"/>
                </a:solidFill>
                <a:latin typeface="Times New Roman" pitchFamily="18" charset="0"/>
                <a:cs typeface="Times New Roman" pitchFamily="18" charset="0"/>
              </a:rPr>
              <a:t>dilengkapi dengan barang-barang yang diperlukan </a:t>
            </a:r>
            <a:r>
              <a:rPr lang="id-ID" sz="2000" dirty="0">
                <a:solidFill>
                  <a:schemeClr val="tx1"/>
                </a:solidFill>
                <a:latin typeface="Times New Roman" pitchFamily="18" charset="0"/>
                <a:cs typeface="Times New Roman" pitchFamily="18" charset="0"/>
              </a:rPr>
              <a:t>dan </a:t>
            </a:r>
            <a:r>
              <a:rPr lang="id-ID" sz="2000" b="1" dirty="0">
                <a:solidFill>
                  <a:schemeClr val="tx1"/>
                </a:solidFill>
                <a:latin typeface="Times New Roman" pitchFamily="18" charset="0"/>
                <a:cs typeface="Times New Roman" pitchFamily="18" charset="0"/>
              </a:rPr>
              <a:t>lokasi tempat</a:t>
            </a:r>
            <a:r>
              <a:rPr lang="id-ID" sz="2000" dirty="0">
                <a:solidFill>
                  <a:schemeClr val="tx1"/>
                </a:solidFill>
                <a:latin typeface="Times New Roman" pitchFamily="18" charset="0"/>
                <a:cs typeface="Times New Roman" pitchFamily="18" charset="0"/>
              </a:rPr>
              <a:t>-tempat sentral </a:t>
            </a:r>
            <a:r>
              <a:rPr lang="id-ID" sz="2000" b="1" dirty="0">
                <a:solidFill>
                  <a:schemeClr val="tx1"/>
                </a:solidFill>
                <a:latin typeface="Times New Roman" pitchFamily="18" charset="0"/>
                <a:cs typeface="Times New Roman" pitchFamily="18" charset="0"/>
              </a:rPr>
              <a:t>harus sedikit mungkin.</a:t>
            </a:r>
          </a:p>
        </p:txBody>
      </p:sp>
      <p:sp>
        <p:nvSpPr>
          <p:cNvPr id="10" name="Frame 9"/>
          <p:cNvSpPr/>
          <p:nvPr/>
        </p:nvSpPr>
        <p:spPr>
          <a:xfrm>
            <a:off x="1782788" y="5864940"/>
            <a:ext cx="8709074" cy="990600"/>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886489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lstStyle/>
          <a:p>
            <a:endParaRPr lang="id-ID"/>
          </a:p>
        </p:txBody>
      </p:sp>
      <p:pic>
        <p:nvPicPr>
          <p:cNvPr id="4" name="Picture 2" descr="G:\Animasi PPT\background\background-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667001" y="-1143002"/>
            <a:ext cx="6858000" cy="9144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5151" y="404664"/>
            <a:ext cx="3096344" cy="523220"/>
          </a:xfrm>
          <a:prstGeom prst="rect">
            <a:avLst/>
          </a:prstGeom>
          <a:noFill/>
        </p:spPr>
        <p:txBody>
          <a:bodyPr wrap="square" rtlCol="0">
            <a:spAutoFit/>
          </a:bodyPr>
          <a:lstStyle/>
          <a:p>
            <a:r>
              <a:rPr lang="id-ID" sz="2800" b="1" dirty="0">
                <a:latin typeface="Times New Roman" pitchFamily="18" charset="0"/>
                <a:cs typeface="Times New Roman" pitchFamily="18" charset="0"/>
              </a:rPr>
              <a:t>Hirarki K = 4</a:t>
            </a:r>
          </a:p>
        </p:txBody>
      </p:sp>
      <p:pic>
        <p:nvPicPr>
          <p:cNvPr id="6" name="Picture 5"/>
          <p:cNvPicPr/>
          <p:nvPr/>
        </p:nvPicPr>
        <p:blipFill>
          <a:blip r:embed="rId3"/>
          <a:srcRect l="43873" t="27660" r="8741" b="18883"/>
          <a:stretch>
            <a:fillRect/>
          </a:stretch>
        </p:blipFill>
        <p:spPr bwMode="auto">
          <a:xfrm>
            <a:off x="1809720" y="1412776"/>
            <a:ext cx="4286280" cy="3714776"/>
          </a:xfrm>
          <a:prstGeom prst="rect">
            <a:avLst/>
          </a:prstGeom>
          <a:noFill/>
          <a:ln w="9525">
            <a:noFill/>
            <a:miter lim="800000"/>
            <a:headEnd/>
            <a:tailEnd/>
          </a:ln>
        </p:spPr>
      </p:pic>
      <p:sp>
        <p:nvSpPr>
          <p:cNvPr id="7" name="Rounded Rectangle 6"/>
          <p:cNvSpPr/>
          <p:nvPr/>
        </p:nvSpPr>
        <p:spPr>
          <a:xfrm>
            <a:off x="6600056" y="1484782"/>
            <a:ext cx="4067944" cy="388843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2000" dirty="0">
                <a:solidFill>
                  <a:schemeClr val="tx1"/>
                </a:solidFill>
                <a:latin typeface="Times New Roman" pitchFamily="18" charset="0"/>
                <a:cs typeface="Times New Roman" pitchFamily="18" charset="0"/>
              </a:rPr>
              <a:t>Yaitu wilayah ini dan daerah sekitarnya yang terpengaruh memberikan kemungkinan jalur lalu lintas yang paling efisien. Tempat sentral ini disebut pula situasi lalu lintas yang optimum. Situasi lalulintas yang optimum ini memiliki pengaruh setengah bagian di masingmasing wilayah tetangganya</a:t>
            </a:r>
          </a:p>
        </p:txBody>
      </p:sp>
      <p:sp>
        <p:nvSpPr>
          <p:cNvPr id="8" name="Frame 7"/>
          <p:cNvSpPr/>
          <p:nvPr/>
        </p:nvSpPr>
        <p:spPr>
          <a:xfrm>
            <a:off x="1782788" y="5864940"/>
            <a:ext cx="8709074" cy="990600"/>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015529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lstStyle/>
          <a:p>
            <a:endParaRPr lang="id-ID"/>
          </a:p>
        </p:txBody>
      </p:sp>
      <p:pic>
        <p:nvPicPr>
          <p:cNvPr id="4" name="Picture 2" descr="G:\Animasi PPT\background\background-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667001" y="-1143002"/>
            <a:ext cx="6858000" cy="9144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75520" y="404664"/>
            <a:ext cx="3024336" cy="523220"/>
          </a:xfrm>
          <a:prstGeom prst="rect">
            <a:avLst/>
          </a:prstGeom>
          <a:noFill/>
        </p:spPr>
        <p:txBody>
          <a:bodyPr wrap="square" rtlCol="0">
            <a:spAutoFit/>
          </a:bodyPr>
          <a:lstStyle/>
          <a:p>
            <a:r>
              <a:rPr lang="id-ID" sz="2800" b="1" dirty="0">
                <a:latin typeface="Times New Roman" pitchFamily="18" charset="0"/>
                <a:cs typeface="Times New Roman" pitchFamily="18" charset="0"/>
              </a:rPr>
              <a:t>Hirarki K = 7</a:t>
            </a:r>
          </a:p>
        </p:txBody>
      </p:sp>
      <p:pic>
        <p:nvPicPr>
          <p:cNvPr id="6" name="Picture 5"/>
          <p:cNvPicPr/>
          <p:nvPr/>
        </p:nvPicPr>
        <p:blipFill>
          <a:blip r:embed="rId3"/>
          <a:srcRect l="38389" t="17553" r="7805" b="15426"/>
          <a:stretch>
            <a:fillRect/>
          </a:stretch>
        </p:blipFill>
        <p:spPr bwMode="auto">
          <a:xfrm>
            <a:off x="1718312" y="1428734"/>
            <a:ext cx="4143404" cy="4000528"/>
          </a:xfrm>
          <a:prstGeom prst="rect">
            <a:avLst/>
          </a:prstGeom>
          <a:noFill/>
          <a:ln w="9525">
            <a:noFill/>
            <a:miter lim="800000"/>
            <a:headEnd/>
            <a:tailEnd/>
          </a:ln>
        </p:spPr>
      </p:pic>
      <p:sp>
        <p:nvSpPr>
          <p:cNvPr id="7" name="Rounded Rectangle 6"/>
          <p:cNvSpPr/>
          <p:nvPr/>
        </p:nvSpPr>
        <p:spPr>
          <a:xfrm>
            <a:off x="6419528" y="1772816"/>
            <a:ext cx="4248472" cy="351243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id-ID" sz="2000" dirty="0">
                <a:solidFill>
                  <a:schemeClr val="tx1"/>
                </a:solidFill>
                <a:latin typeface="Times New Roman" pitchFamily="18" charset="0"/>
                <a:cs typeface="Times New Roman" pitchFamily="18" charset="0"/>
              </a:rPr>
              <a:t>Yaitu wilayah ini selain mempengaruhi wilayahnya sendiri, juga mempengaruhi seluruh bagian (satu bagian) masing-masing wilayah tetangganya.</a:t>
            </a:r>
          </a:p>
          <a:p>
            <a:r>
              <a:rPr lang="id-ID" sz="2000" dirty="0">
                <a:solidFill>
                  <a:schemeClr val="tx1"/>
                </a:solidFill>
                <a:latin typeface="Times New Roman" pitchFamily="18" charset="0"/>
                <a:cs typeface="Times New Roman" pitchFamily="18" charset="0"/>
              </a:rPr>
              <a:t>Wilayah ini disebut juga situasi administratif yang optimum. Situasi administratif yang dimaksud dapat berupa kota pusat pemerintahan</a:t>
            </a:r>
            <a:r>
              <a:rPr lang="id-ID" dirty="0"/>
              <a:t>. </a:t>
            </a:r>
          </a:p>
        </p:txBody>
      </p:sp>
      <p:sp>
        <p:nvSpPr>
          <p:cNvPr id="8" name="Frame 7"/>
          <p:cNvSpPr/>
          <p:nvPr/>
        </p:nvSpPr>
        <p:spPr>
          <a:xfrm>
            <a:off x="1782788" y="5864940"/>
            <a:ext cx="8709074" cy="990600"/>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402397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5D248ACC-DA36-4C89-80CE-6867301949E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72" t="796" r="846" b="10368"/>
          <a:stretch/>
        </p:blipFill>
        <p:spPr>
          <a:xfrm>
            <a:off x="388198" y="266477"/>
            <a:ext cx="11415604" cy="6591523"/>
          </a:xfrm>
        </p:spPr>
      </p:pic>
    </p:spTree>
    <p:extLst>
      <p:ext uri="{BB962C8B-B14F-4D97-AF65-F5344CB8AC3E}">
        <p14:creationId xmlns:p14="http://schemas.microsoft.com/office/powerpoint/2010/main" val="27443369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20D403-5BB7-4EC0-B394-9931BF9C8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362" y="122524"/>
            <a:ext cx="7591678" cy="6603634"/>
          </a:xfrm>
          <a:prstGeom prst="rect">
            <a:avLst/>
          </a:prstGeom>
        </p:spPr>
      </p:pic>
    </p:spTree>
    <p:extLst>
      <p:ext uri="{BB962C8B-B14F-4D97-AF65-F5344CB8AC3E}">
        <p14:creationId xmlns:p14="http://schemas.microsoft.com/office/powerpoint/2010/main" val="1606344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D0D4C-0389-41E9-87B3-4FECF08A84B2}"/>
              </a:ext>
            </a:extLst>
          </p:cNvPr>
          <p:cNvSpPr>
            <a:spLocks noGrp="1"/>
          </p:cNvSpPr>
          <p:nvPr>
            <p:ph type="title"/>
          </p:nvPr>
        </p:nvSpPr>
        <p:spPr/>
        <p:txBody>
          <a:bodyPr/>
          <a:lstStyle/>
          <a:p>
            <a:pPr algn="ctr"/>
            <a:r>
              <a:rPr lang="id-ID" dirty="0"/>
              <a:t>Dampak pusat pertumbuhan</a:t>
            </a:r>
          </a:p>
        </p:txBody>
      </p:sp>
      <p:sp>
        <p:nvSpPr>
          <p:cNvPr id="3" name="Content Placeholder 2">
            <a:extLst>
              <a:ext uri="{FF2B5EF4-FFF2-40B4-BE49-F238E27FC236}">
                <a16:creationId xmlns:a16="http://schemas.microsoft.com/office/drawing/2014/main" id="{849E6CE5-A9A8-4102-80B9-598A3AD166E3}"/>
              </a:ext>
            </a:extLst>
          </p:cNvPr>
          <p:cNvSpPr>
            <a:spLocks noGrp="1"/>
          </p:cNvSpPr>
          <p:nvPr>
            <p:ph idx="1"/>
          </p:nvPr>
        </p:nvSpPr>
        <p:spPr/>
        <p:txBody>
          <a:bodyPr/>
          <a:lstStyle/>
          <a:p>
            <a:r>
              <a:rPr lang="id-ID" dirty="0"/>
              <a:t>Pemusatan SDM</a:t>
            </a:r>
          </a:p>
          <a:p>
            <a:r>
              <a:rPr lang="id-ID" dirty="0"/>
              <a:t>Perkembangan ekonomi</a:t>
            </a:r>
          </a:p>
          <a:p>
            <a:r>
              <a:rPr lang="id-ID" dirty="0"/>
              <a:t>Perubahan Sosial budaya</a:t>
            </a:r>
          </a:p>
          <a:p>
            <a:r>
              <a:rPr lang="id-ID" dirty="0"/>
              <a:t>Peningkatan infrastruktur</a:t>
            </a:r>
          </a:p>
        </p:txBody>
      </p:sp>
    </p:spTree>
    <p:extLst>
      <p:ext uri="{BB962C8B-B14F-4D97-AF65-F5344CB8AC3E}">
        <p14:creationId xmlns:p14="http://schemas.microsoft.com/office/powerpoint/2010/main" val="34191378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17E0A-EAAC-4EFA-9117-1A8F947BD631}"/>
              </a:ext>
            </a:extLst>
          </p:cNvPr>
          <p:cNvSpPr>
            <a:spLocks noGrp="1"/>
          </p:cNvSpPr>
          <p:nvPr>
            <p:ph type="title"/>
          </p:nvPr>
        </p:nvSpPr>
        <p:spPr/>
        <p:txBody>
          <a:bodyPr/>
          <a:lstStyle/>
          <a:p>
            <a:pPr algn="ctr"/>
            <a:r>
              <a:rPr lang="id-ID" dirty="0"/>
              <a:t>Sosial budaya</a:t>
            </a:r>
          </a:p>
        </p:txBody>
      </p:sp>
      <p:sp>
        <p:nvSpPr>
          <p:cNvPr id="3" name="Content Placeholder 2">
            <a:extLst>
              <a:ext uri="{FF2B5EF4-FFF2-40B4-BE49-F238E27FC236}">
                <a16:creationId xmlns:a16="http://schemas.microsoft.com/office/drawing/2014/main" id="{A0F4F9EB-FFCA-4E77-B4A6-797B9A40E4F6}"/>
              </a:ext>
            </a:extLst>
          </p:cNvPr>
          <p:cNvSpPr>
            <a:spLocks noGrp="1"/>
          </p:cNvSpPr>
          <p:nvPr>
            <p:ph idx="1"/>
          </p:nvPr>
        </p:nvSpPr>
        <p:spPr/>
        <p:txBody>
          <a:bodyPr>
            <a:normAutofit/>
          </a:bodyPr>
          <a:lstStyle/>
          <a:p>
            <a:pPr algn="just"/>
            <a:r>
              <a:rPr lang="en-US" dirty="0" err="1"/>
              <a:t>Penduduk</a:t>
            </a:r>
            <a:r>
              <a:rPr lang="en-US" dirty="0"/>
              <a:t> </a:t>
            </a:r>
            <a:r>
              <a:rPr lang="en-US" dirty="0" err="1"/>
              <a:t>termotivasi</a:t>
            </a:r>
            <a:r>
              <a:rPr lang="en-US" dirty="0"/>
              <a:t> </a:t>
            </a:r>
            <a:r>
              <a:rPr lang="en-US" dirty="0" err="1"/>
              <a:t>untuk</a:t>
            </a:r>
            <a:r>
              <a:rPr lang="en-US" dirty="0"/>
              <a:t> </a:t>
            </a:r>
            <a:r>
              <a:rPr lang="en-US" dirty="0" err="1"/>
              <a:t>memiliki</a:t>
            </a:r>
            <a:r>
              <a:rPr lang="en-US" dirty="0"/>
              <a:t> </a:t>
            </a:r>
            <a:r>
              <a:rPr lang="en-US" dirty="0" err="1"/>
              <a:t>keterampilan</a:t>
            </a:r>
            <a:r>
              <a:rPr lang="en-US" dirty="0"/>
              <a:t> dan </a:t>
            </a:r>
            <a:r>
              <a:rPr lang="en-US" dirty="0" err="1"/>
              <a:t>pengetahuan</a:t>
            </a:r>
            <a:r>
              <a:rPr lang="en-US" dirty="0"/>
              <a:t> </a:t>
            </a:r>
            <a:r>
              <a:rPr lang="en-US" dirty="0" err="1"/>
              <a:t>guna</a:t>
            </a:r>
            <a:r>
              <a:rPr lang="en-US" dirty="0"/>
              <a:t> </a:t>
            </a:r>
            <a:r>
              <a:rPr lang="en-US" dirty="0" err="1"/>
              <a:t>mengatasi</a:t>
            </a:r>
            <a:r>
              <a:rPr lang="en-US" dirty="0"/>
              <a:t> </a:t>
            </a:r>
            <a:r>
              <a:rPr lang="en-US" dirty="0" err="1"/>
              <a:t>masalah</a:t>
            </a:r>
            <a:r>
              <a:rPr lang="en-US" dirty="0"/>
              <a:t> </a:t>
            </a:r>
            <a:r>
              <a:rPr lang="en-US" dirty="0" err="1"/>
              <a:t>akibat</a:t>
            </a:r>
            <a:r>
              <a:rPr lang="en-US" dirty="0"/>
              <a:t> </a:t>
            </a:r>
            <a:r>
              <a:rPr lang="en-US" dirty="0" err="1"/>
              <a:t>perubahan</a:t>
            </a:r>
            <a:r>
              <a:rPr lang="en-US" dirty="0"/>
              <a:t> social </a:t>
            </a:r>
            <a:r>
              <a:rPr lang="en-US" dirty="0" err="1"/>
              <a:t>budaya</a:t>
            </a:r>
            <a:r>
              <a:rPr lang="en-US" dirty="0"/>
              <a:t>.</a:t>
            </a:r>
            <a:endParaRPr lang="id-ID" dirty="0"/>
          </a:p>
          <a:p>
            <a:pPr algn="just"/>
            <a:r>
              <a:rPr lang="en-US" dirty="0" err="1"/>
              <a:t>Terjadi</a:t>
            </a:r>
            <a:r>
              <a:rPr lang="en-US" dirty="0"/>
              <a:t> </a:t>
            </a:r>
            <a:r>
              <a:rPr lang="en-US" dirty="0" err="1"/>
              <a:t>percampuran</a:t>
            </a:r>
            <a:r>
              <a:rPr lang="en-US" dirty="0"/>
              <a:t> </a:t>
            </a:r>
            <a:r>
              <a:rPr lang="en-US" dirty="0" err="1"/>
              <a:t>budaya</a:t>
            </a:r>
            <a:r>
              <a:rPr lang="en-US" dirty="0"/>
              <a:t> (</a:t>
            </a:r>
            <a:r>
              <a:rPr lang="en-US" dirty="0" err="1"/>
              <a:t>akulturasi</a:t>
            </a:r>
            <a:r>
              <a:rPr lang="en-US" dirty="0"/>
              <a:t>) </a:t>
            </a:r>
            <a:r>
              <a:rPr lang="en-US" dirty="0" err="1"/>
              <a:t>antara</a:t>
            </a:r>
            <a:r>
              <a:rPr lang="en-US" dirty="0"/>
              <a:t> </a:t>
            </a:r>
            <a:r>
              <a:rPr lang="en-US" dirty="0" err="1"/>
              <a:t>penduduk</a:t>
            </a:r>
            <a:r>
              <a:rPr lang="en-US" dirty="0"/>
              <a:t> </a:t>
            </a:r>
            <a:r>
              <a:rPr lang="en-US" dirty="0" err="1"/>
              <a:t>pendatang</a:t>
            </a:r>
            <a:r>
              <a:rPr lang="en-US" dirty="0"/>
              <a:t> dan </a:t>
            </a:r>
            <a:r>
              <a:rPr lang="en-US" dirty="0" err="1"/>
              <a:t>penduduk</a:t>
            </a:r>
            <a:r>
              <a:rPr lang="en-US" dirty="0"/>
              <a:t> </a:t>
            </a:r>
            <a:r>
              <a:rPr lang="en-US" dirty="0" err="1"/>
              <a:t>lokal</a:t>
            </a:r>
            <a:r>
              <a:rPr lang="en-US" dirty="0"/>
              <a:t> </a:t>
            </a:r>
            <a:r>
              <a:rPr lang="en-US" dirty="0" err="1"/>
              <a:t>serta</a:t>
            </a:r>
            <a:r>
              <a:rPr lang="en-US" dirty="0"/>
              <a:t> </a:t>
            </a:r>
            <a:r>
              <a:rPr lang="en-US" dirty="0" err="1"/>
              <a:t>antarpenduduk</a:t>
            </a:r>
            <a:r>
              <a:rPr lang="en-US" dirty="0"/>
              <a:t> </a:t>
            </a:r>
            <a:r>
              <a:rPr lang="en-US" dirty="0" err="1"/>
              <a:t>pendatang</a:t>
            </a:r>
            <a:r>
              <a:rPr lang="en-US" dirty="0"/>
              <a:t> </a:t>
            </a:r>
            <a:r>
              <a:rPr lang="en-US" dirty="0" err="1"/>
              <a:t>sendiri</a:t>
            </a:r>
            <a:r>
              <a:rPr lang="en-US" dirty="0"/>
              <a:t>.</a:t>
            </a:r>
            <a:endParaRPr lang="id-ID" dirty="0"/>
          </a:p>
          <a:p>
            <a:pPr algn="just"/>
            <a:r>
              <a:rPr lang="en-US" dirty="0" err="1"/>
              <a:t>Arus</a:t>
            </a:r>
            <a:r>
              <a:rPr lang="en-US" dirty="0"/>
              <a:t> </a:t>
            </a:r>
            <a:r>
              <a:rPr lang="en-US" dirty="0" err="1"/>
              <a:t>informasi</a:t>
            </a:r>
            <a:r>
              <a:rPr lang="en-US" dirty="0"/>
              <a:t> </a:t>
            </a:r>
            <a:r>
              <a:rPr lang="en-US" dirty="0" err="1"/>
              <a:t>dari</a:t>
            </a:r>
            <a:r>
              <a:rPr lang="en-US" dirty="0"/>
              <a:t> </a:t>
            </a:r>
            <a:r>
              <a:rPr lang="en-US" dirty="0" err="1"/>
              <a:t>luar</a:t>
            </a:r>
            <a:r>
              <a:rPr lang="en-US" dirty="0"/>
              <a:t> </a:t>
            </a:r>
            <a:r>
              <a:rPr lang="en-US" dirty="0" err="1"/>
              <a:t>wilayah</a:t>
            </a:r>
            <a:r>
              <a:rPr lang="en-US" dirty="0"/>
              <a:t> </a:t>
            </a:r>
            <a:r>
              <a:rPr lang="en-US" dirty="0" err="1"/>
              <a:t>semakin</a:t>
            </a:r>
            <a:r>
              <a:rPr lang="en-US" dirty="0"/>
              <a:t> </a:t>
            </a:r>
            <a:r>
              <a:rPr lang="en-US" dirty="0" err="1"/>
              <a:t>meningkat</a:t>
            </a:r>
            <a:r>
              <a:rPr lang="en-US" dirty="0"/>
              <a:t>.</a:t>
            </a:r>
            <a:endParaRPr lang="id-ID" dirty="0"/>
          </a:p>
          <a:p>
            <a:pPr algn="just"/>
            <a:r>
              <a:rPr lang="en-US" dirty="0"/>
              <a:t>Status </a:t>
            </a:r>
            <a:r>
              <a:rPr lang="en-US" dirty="0" err="1"/>
              <a:t>sosial</a:t>
            </a:r>
            <a:r>
              <a:rPr lang="en-US" dirty="0"/>
              <a:t> </a:t>
            </a:r>
            <a:r>
              <a:rPr lang="en-US" dirty="0" err="1"/>
              <a:t>akan</a:t>
            </a:r>
            <a:r>
              <a:rPr lang="en-US" dirty="0"/>
              <a:t> </a:t>
            </a:r>
            <a:r>
              <a:rPr lang="en-US" dirty="0" err="1"/>
              <a:t>meningkat</a:t>
            </a:r>
            <a:r>
              <a:rPr lang="en-US" dirty="0"/>
              <a:t> </a:t>
            </a:r>
            <a:r>
              <a:rPr lang="en-US" dirty="0" err="1"/>
              <a:t>seiring</a:t>
            </a:r>
            <a:r>
              <a:rPr lang="en-US" dirty="0"/>
              <a:t> </a:t>
            </a:r>
            <a:r>
              <a:rPr lang="en-US" dirty="0" err="1"/>
              <a:t>peningkatan</a:t>
            </a:r>
            <a:r>
              <a:rPr lang="en-US" dirty="0"/>
              <a:t> </a:t>
            </a:r>
            <a:r>
              <a:rPr lang="en-US" dirty="0" err="1"/>
              <a:t>kesejahteraan</a:t>
            </a:r>
            <a:r>
              <a:rPr lang="en-US" dirty="0"/>
              <a:t> </a:t>
            </a:r>
            <a:r>
              <a:rPr lang="en-US" dirty="0" err="1"/>
              <a:t>hidup</a:t>
            </a:r>
            <a:r>
              <a:rPr lang="en-US" dirty="0"/>
              <a:t>.</a:t>
            </a:r>
            <a:endParaRPr lang="id-ID" dirty="0"/>
          </a:p>
          <a:p>
            <a:pPr algn="just"/>
            <a:r>
              <a:rPr lang="en-US" dirty="0" err="1"/>
              <a:t>Perubahan</a:t>
            </a:r>
            <a:r>
              <a:rPr lang="en-US" dirty="0"/>
              <a:t> </a:t>
            </a:r>
            <a:r>
              <a:rPr lang="en-US" dirty="0" err="1"/>
              <a:t>sikap</a:t>
            </a:r>
            <a:r>
              <a:rPr lang="en-US" dirty="0"/>
              <a:t> </a:t>
            </a:r>
            <a:r>
              <a:rPr lang="en-US" dirty="0" err="1"/>
              <a:t>penduduk</a:t>
            </a:r>
            <a:r>
              <a:rPr lang="en-US" dirty="0"/>
              <a:t> </a:t>
            </a:r>
            <a:r>
              <a:rPr lang="en-US" dirty="0" err="1"/>
              <a:t>terhadap</a:t>
            </a:r>
            <a:r>
              <a:rPr lang="en-US" dirty="0"/>
              <a:t> </a:t>
            </a:r>
            <a:r>
              <a:rPr lang="en-US" dirty="0" err="1"/>
              <a:t>disiplin</a:t>
            </a:r>
            <a:r>
              <a:rPr lang="en-US" dirty="0"/>
              <a:t> </a:t>
            </a:r>
            <a:r>
              <a:rPr lang="en-US" dirty="0" err="1"/>
              <a:t>waktu</a:t>
            </a:r>
            <a:r>
              <a:rPr lang="en-US" dirty="0"/>
              <a:t>, </a:t>
            </a:r>
            <a:r>
              <a:rPr lang="en-US" dirty="0" err="1"/>
              <a:t>penggunaan</a:t>
            </a:r>
            <a:r>
              <a:rPr lang="en-US" dirty="0"/>
              <a:t> </a:t>
            </a:r>
            <a:r>
              <a:rPr lang="en-US" dirty="0" err="1"/>
              <a:t>uang</a:t>
            </a:r>
            <a:r>
              <a:rPr lang="en-US" dirty="0"/>
              <a:t>, dan </a:t>
            </a:r>
            <a:r>
              <a:rPr lang="en-US" dirty="0" err="1"/>
              <a:t>pemilikan</a:t>
            </a:r>
            <a:r>
              <a:rPr lang="en-US" dirty="0"/>
              <a:t> </a:t>
            </a:r>
            <a:r>
              <a:rPr lang="en-US" dirty="0" err="1"/>
              <a:t>kebutuhan</a:t>
            </a:r>
            <a:r>
              <a:rPr lang="en-US" dirty="0"/>
              <a:t> </a:t>
            </a:r>
            <a:r>
              <a:rPr lang="en-US" dirty="0" err="1"/>
              <a:t>hidup</a:t>
            </a:r>
            <a:endParaRPr lang="id-ID" dirty="0"/>
          </a:p>
        </p:txBody>
      </p:sp>
    </p:spTree>
    <p:extLst>
      <p:ext uri="{BB962C8B-B14F-4D97-AF65-F5344CB8AC3E}">
        <p14:creationId xmlns:p14="http://schemas.microsoft.com/office/powerpoint/2010/main" val="378935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87348-D41F-40F2-A373-093EFC78B949}"/>
              </a:ext>
            </a:extLst>
          </p:cNvPr>
          <p:cNvSpPr>
            <a:spLocks noGrp="1"/>
          </p:cNvSpPr>
          <p:nvPr>
            <p:ph type="title"/>
          </p:nvPr>
        </p:nvSpPr>
        <p:spPr>
          <a:xfrm>
            <a:off x="838200" y="365126"/>
            <a:ext cx="10515600" cy="806852"/>
          </a:xfrm>
        </p:spPr>
        <p:txBody>
          <a:bodyPr/>
          <a:lstStyle/>
          <a:p>
            <a:pPr algn="ctr"/>
            <a:r>
              <a:rPr lang="id-ID" dirty="0"/>
              <a:t>Faktor Pembagian wilayah</a:t>
            </a:r>
          </a:p>
        </p:txBody>
      </p:sp>
      <p:sp>
        <p:nvSpPr>
          <p:cNvPr id="3" name="Content Placeholder 2">
            <a:extLst>
              <a:ext uri="{FF2B5EF4-FFF2-40B4-BE49-F238E27FC236}">
                <a16:creationId xmlns:a16="http://schemas.microsoft.com/office/drawing/2014/main" id="{CDBE0A29-E0F4-4177-9758-F7FEAF857107}"/>
              </a:ext>
            </a:extLst>
          </p:cNvPr>
          <p:cNvSpPr>
            <a:spLocks noGrp="1"/>
          </p:cNvSpPr>
          <p:nvPr>
            <p:ph idx="1"/>
          </p:nvPr>
        </p:nvSpPr>
        <p:spPr>
          <a:xfrm>
            <a:off x="838200" y="1171978"/>
            <a:ext cx="10515600" cy="5320896"/>
          </a:xfrm>
        </p:spPr>
        <p:txBody>
          <a:bodyPr/>
          <a:lstStyle/>
          <a:p>
            <a:pPr marL="0" indent="0">
              <a:buNone/>
            </a:pPr>
            <a:r>
              <a:rPr lang="id-ID" dirty="0">
                <a:latin typeface="Times New Roman" pitchFamily="18" charset="0"/>
                <a:cs typeface="Times New Roman" pitchFamily="18" charset="0"/>
              </a:rPr>
              <a:t>1. </a:t>
            </a:r>
            <a:r>
              <a:rPr lang="en-US" dirty="0" err="1">
                <a:latin typeface="Times New Roman" pitchFamily="18" charset="0"/>
                <a:cs typeface="Times New Roman" pitchFamily="18" charset="0"/>
              </a:rPr>
              <a:t>Berdasarkan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keadaan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alamiah</a:t>
            </a:r>
            <a:endParaRPr lang="en-US" dirty="0">
              <a:latin typeface="Times New Roman" pitchFamily="18" charset="0"/>
              <a:cs typeface="Times New Roman" pitchFamily="18" charset="0"/>
            </a:endParaRPr>
          </a:p>
          <a:p>
            <a:pPr marL="631825" indent="-271463"/>
            <a:r>
              <a:rPr lang="en-US" dirty="0" err="1">
                <a:latin typeface="Times New Roman" pitchFamily="18" charset="0"/>
                <a:cs typeface="Times New Roman" pitchFamily="18" charset="0"/>
              </a:rPr>
              <a:t>Berdasarkan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variasi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iklim</a:t>
            </a:r>
            <a:endParaRPr lang="id-ID" dirty="0">
              <a:latin typeface="Times New Roman" pitchFamily="18" charset="0"/>
              <a:cs typeface="Times New Roman" pitchFamily="18" charset="0"/>
            </a:endParaRPr>
          </a:p>
          <a:p>
            <a:pPr marL="631825" indent="-271463"/>
            <a:r>
              <a:rPr lang="id-ID" dirty="0">
                <a:latin typeface="Times New Roman" pitchFamily="18" charset="0"/>
                <a:cs typeface="Times New Roman" pitchFamily="18" charset="0"/>
              </a:rPr>
              <a:t>Ketinggian tempat</a:t>
            </a:r>
          </a:p>
          <a:p>
            <a:pPr marL="631825" indent="-271463"/>
            <a:r>
              <a:rPr lang="id-ID" dirty="0">
                <a:latin typeface="Times New Roman" pitchFamily="18" charset="0"/>
                <a:cs typeface="Times New Roman" pitchFamily="18" charset="0"/>
              </a:rPr>
              <a:t>Vegetasi</a:t>
            </a:r>
          </a:p>
          <a:p>
            <a:pPr marL="0" indent="0">
              <a:buNone/>
            </a:pPr>
            <a:r>
              <a:rPr lang="id-ID" dirty="0">
                <a:latin typeface="Times New Roman" pitchFamily="18" charset="0"/>
                <a:cs typeface="Times New Roman" pitchFamily="18" charset="0"/>
              </a:rPr>
              <a:t>2. Berdasarkan kebudayaan/ aktivitas manusia</a:t>
            </a:r>
          </a:p>
          <a:p>
            <a:pPr marL="620713" indent="-258763"/>
            <a:r>
              <a:rPr lang="id-ID" dirty="0">
                <a:latin typeface="Times New Roman" pitchFamily="18" charset="0"/>
                <a:cs typeface="Times New Roman" pitchFamily="18" charset="0"/>
              </a:rPr>
              <a:t>Rumah</a:t>
            </a:r>
          </a:p>
          <a:p>
            <a:pPr marL="620713" indent="-258763"/>
            <a:r>
              <a:rPr lang="id-ID" dirty="0">
                <a:latin typeface="Times New Roman" pitchFamily="18" charset="0"/>
                <a:cs typeface="Times New Roman" pitchFamily="18" charset="0"/>
              </a:rPr>
              <a:t>pakaian</a:t>
            </a:r>
          </a:p>
          <a:p>
            <a:pPr marL="620713" indent="-258763"/>
            <a:r>
              <a:rPr lang="id-ID" dirty="0">
                <a:latin typeface="Times New Roman" pitchFamily="18" charset="0"/>
                <a:cs typeface="Times New Roman" pitchFamily="18" charset="0"/>
              </a:rPr>
              <a:t>Jumlah penduduk</a:t>
            </a:r>
          </a:p>
          <a:p>
            <a:pPr marL="620713" indent="-258763"/>
            <a:r>
              <a:rPr lang="id-ID" dirty="0">
                <a:latin typeface="Times New Roman" pitchFamily="18" charset="0"/>
                <a:cs typeface="Times New Roman" pitchFamily="18" charset="0"/>
              </a:rPr>
              <a:t>Mata pencaharian</a:t>
            </a:r>
          </a:p>
          <a:p>
            <a:pPr marL="361950" indent="-361950">
              <a:buNone/>
            </a:pPr>
            <a:r>
              <a:rPr lang="id-ID" dirty="0">
                <a:latin typeface="Times New Roman" pitchFamily="18" charset="0"/>
                <a:cs typeface="Times New Roman" pitchFamily="18" charset="0"/>
              </a:rPr>
              <a:t>3. Ekonomi</a:t>
            </a:r>
          </a:p>
        </p:txBody>
      </p:sp>
    </p:spTree>
    <p:extLst>
      <p:ext uri="{BB962C8B-B14F-4D97-AF65-F5344CB8AC3E}">
        <p14:creationId xmlns:p14="http://schemas.microsoft.com/office/powerpoint/2010/main" val="123888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57382-A5D3-4409-849C-4ED921BA2842}"/>
              </a:ext>
            </a:extLst>
          </p:cNvPr>
          <p:cNvSpPr>
            <a:spLocks noGrp="1"/>
          </p:cNvSpPr>
          <p:nvPr>
            <p:ph type="title"/>
          </p:nvPr>
        </p:nvSpPr>
        <p:spPr/>
        <p:txBody>
          <a:bodyPr/>
          <a:lstStyle/>
          <a:p>
            <a:pPr algn="ctr"/>
            <a:r>
              <a:rPr lang="id-ID" dirty="0"/>
              <a:t> Pembagian wilayah secara umum</a:t>
            </a:r>
          </a:p>
        </p:txBody>
      </p:sp>
      <p:sp>
        <p:nvSpPr>
          <p:cNvPr id="3" name="Content Placeholder 2">
            <a:extLst>
              <a:ext uri="{FF2B5EF4-FFF2-40B4-BE49-F238E27FC236}">
                <a16:creationId xmlns:a16="http://schemas.microsoft.com/office/drawing/2014/main" id="{B3FCE4C1-A359-43F3-92BF-B519B898DFDE}"/>
              </a:ext>
            </a:extLst>
          </p:cNvPr>
          <p:cNvSpPr>
            <a:spLocks noGrp="1"/>
          </p:cNvSpPr>
          <p:nvPr>
            <p:ph idx="1"/>
          </p:nvPr>
        </p:nvSpPr>
        <p:spPr>
          <a:xfrm>
            <a:off x="232475" y="2076773"/>
            <a:ext cx="11453247" cy="4602996"/>
          </a:xfrm>
        </p:spPr>
        <p:txBody>
          <a:bodyPr>
            <a:normAutofit fontScale="92500" lnSpcReduction="10000"/>
          </a:bodyPr>
          <a:lstStyle/>
          <a:p>
            <a:pPr algn="just"/>
            <a:r>
              <a:rPr lang="id-ID" i="1" dirty="0"/>
              <a:t>Natural Region</a:t>
            </a:r>
            <a:r>
              <a:rPr lang="id-ID" dirty="0"/>
              <a:t> (Wilayah Alamiah atau Fisik); berdasarkan ketampakan alami, seperti wilayah pertanian dan kehutanan.</a:t>
            </a:r>
          </a:p>
          <a:p>
            <a:pPr algn="just"/>
            <a:r>
              <a:rPr lang="id-ID" i="1" dirty="0" err="1"/>
              <a:t>Single</a:t>
            </a:r>
            <a:r>
              <a:rPr lang="id-ID" i="1" dirty="0"/>
              <a:t> </a:t>
            </a:r>
            <a:r>
              <a:rPr lang="id-ID" i="1" dirty="0" err="1"/>
              <a:t>Feature</a:t>
            </a:r>
            <a:r>
              <a:rPr lang="id-ID" i="1" dirty="0"/>
              <a:t> Region</a:t>
            </a:r>
            <a:r>
              <a:rPr lang="id-ID" dirty="0"/>
              <a:t> (Wilayah Ketampakan Tunggal); berdasarkan pada satu ketampakan, seperti wilayah berdasarkan iklim, hewan, atau iklim saja.</a:t>
            </a:r>
          </a:p>
          <a:p>
            <a:pPr algn="just"/>
            <a:r>
              <a:rPr lang="id-ID" i="1" dirty="0" err="1"/>
              <a:t>Generic</a:t>
            </a:r>
            <a:r>
              <a:rPr lang="id-ID" i="1" dirty="0"/>
              <a:t> Region</a:t>
            </a:r>
            <a:r>
              <a:rPr lang="id-ID" dirty="0"/>
              <a:t> (Wilayah Berdasarkan Jenisnya); didasarkan pada ketampakan jenis atau tema tertentu. Misalnya di wilayah hutan hujan tropis yang ditonjolkan hanyalah flora tertentu seperti anggrek.</a:t>
            </a:r>
          </a:p>
          <a:p>
            <a:pPr algn="just"/>
            <a:r>
              <a:rPr lang="id-ID" i="1" dirty="0" err="1"/>
              <a:t>Specific</a:t>
            </a:r>
            <a:r>
              <a:rPr lang="id-ID" i="1" dirty="0"/>
              <a:t> Region</a:t>
            </a:r>
            <a:r>
              <a:rPr lang="id-ID" dirty="0"/>
              <a:t> (Wilayah Spesifik atau Khusus); dicirikan kondisi grafis yang khas dalam hubungannya dengan letak, adat istiadat, budaya, dan kependudukan secara umum. Misalnya wilayah Asia Tenggara, Eropa Timur, dsb.</a:t>
            </a:r>
          </a:p>
          <a:p>
            <a:pPr algn="just"/>
            <a:r>
              <a:rPr lang="id-ID" i="1" dirty="0" err="1"/>
              <a:t>Factor</a:t>
            </a:r>
            <a:r>
              <a:rPr lang="id-ID" i="1" dirty="0"/>
              <a:t> </a:t>
            </a:r>
            <a:r>
              <a:rPr lang="id-ID" i="1" dirty="0" err="1"/>
              <a:t>Analysis</a:t>
            </a:r>
            <a:r>
              <a:rPr lang="id-ID" i="1" dirty="0"/>
              <a:t> Region</a:t>
            </a:r>
            <a:r>
              <a:rPr lang="id-ID" dirty="0"/>
              <a:t> (Wilayah Analisis Faktor); berdasarkan </a:t>
            </a:r>
            <a:r>
              <a:rPr lang="id-ID" dirty="0" err="1"/>
              <a:t>metoda</a:t>
            </a:r>
            <a:r>
              <a:rPr lang="id-ID" dirty="0"/>
              <a:t> statistik-deskriptif atau dengan </a:t>
            </a:r>
            <a:r>
              <a:rPr lang="id-ID" dirty="0" err="1"/>
              <a:t>metoda</a:t>
            </a:r>
            <a:r>
              <a:rPr lang="id-ID" dirty="0"/>
              <a:t> statistik-analitik. Penentuan wilayah berdasarkan analisis faktor terutama bertujuan untuk hal-hal yang bersifat produktif, seperti penentuan wilayah untuk tanaman jagung dan kentang</a:t>
            </a:r>
          </a:p>
          <a:p>
            <a:pPr algn="just"/>
            <a:endParaRPr lang="id-ID" dirty="0"/>
          </a:p>
          <a:p>
            <a:pPr algn="just"/>
            <a:endParaRPr lang="id-ID" dirty="0"/>
          </a:p>
        </p:txBody>
      </p:sp>
    </p:spTree>
    <p:extLst>
      <p:ext uri="{BB962C8B-B14F-4D97-AF65-F5344CB8AC3E}">
        <p14:creationId xmlns:p14="http://schemas.microsoft.com/office/powerpoint/2010/main" val="2225372501"/>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image" Target="../media/image7.jpeg"/></Relationships>
</file>

<file path=ppt/theme/_rels/theme6.xml.rels><?xml version="1.0" encoding="UTF-8" standalone="yes"?>
<Relationships xmlns="http://schemas.openxmlformats.org/package/2006/relationships"><Relationship Id="rId1" Type="http://schemas.openxmlformats.org/officeDocument/2006/relationships/image" Target="../media/image10.jpeg"/></Relationships>
</file>

<file path=ppt/theme/_rels/theme8.xml.rels><?xml version="1.0" encoding="UTF-8" standalone="yes"?>
<Relationships xmlns="http://schemas.openxmlformats.org/package/2006/relationships"><Relationship Id="rId1" Type="http://schemas.openxmlformats.org/officeDocument/2006/relationships/image" Target="../media/image2.jpeg"/></Relationships>
</file>

<file path=ppt/theme/_rels/theme9.xml.rels><?xml version="1.0" encoding="UTF-8" standalone="yes"?>
<Relationships xmlns="http://schemas.openxmlformats.org/package/2006/relationships"><Relationship Id="rId1" Type="http://schemas.openxmlformats.org/officeDocument/2006/relationships/image" Target="../media/image16.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1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12.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13.xml><?xml version="1.0" encoding="utf-8"?>
<a:theme xmlns:a="http://schemas.openxmlformats.org/drawingml/2006/main" name="1_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14.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5.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6.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7.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8.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9.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2584</TotalTime>
  <Words>4730</Words>
  <Application>Microsoft Office PowerPoint</Application>
  <PresentationFormat>Widescreen</PresentationFormat>
  <Paragraphs>466</Paragraphs>
  <Slides>78</Slides>
  <Notes>0</Notes>
  <HiddenSlides>0</HiddenSlides>
  <MMClips>0</MMClips>
  <ScaleCrop>false</ScaleCrop>
  <HeadingPairs>
    <vt:vector size="6" baseType="variant">
      <vt:variant>
        <vt:lpstr>Fonts Used</vt:lpstr>
      </vt:variant>
      <vt:variant>
        <vt:i4>21</vt:i4>
      </vt:variant>
      <vt:variant>
        <vt:lpstr>Theme</vt:lpstr>
      </vt:variant>
      <vt:variant>
        <vt:i4>14</vt:i4>
      </vt:variant>
      <vt:variant>
        <vt:lpstr>Slide Titles</vt:lpstr>
      </vt:variant>
      <vt:variant>
        <vt:i4>78</vt:i4>
      </vt:variant>
    </vt:vector>
  </HeadingPairs>
  <TitlesOfParts>
    <vt:vector size="113" baseType="lpstr">
      <vt:lpstr>Algerian</vt:lpstr>
      <vt:lpstr>Angsana New</vt:lpstr>
      <vt:lpstr>Arial</vt:lpstr>
      <vt:lpstr>Arial Rounded MT Bold</vt:lpstr>
      <vt:lpstr>Berlin Sans FB</vt:lpstr>
      <vt:lpstr>Bookman Old Style</vt:lpstr>
      <vt:lpstr>Britannic Bold</vt:lpstr>
      <vt:lpstr>Calibri</vt:lpstr>
      <vt:lpstr>Calibri Light</vt:lpstr>
      <vt:lpstr>Century Gothic</vt:lpstr>
      <vt:lpstr>Engravers MT</vt:lpstr>
      <vt:lpstr>Georgia</vt:lpstr>
      <vt:lpstr>Gill Sans MT</vt:lpstr>
      <vt:lpstr>Impact</vt:lpstr>
      <vt:lpstr>MS Shell Dlg 2</vt:lpstr>
      <vt:lpstr>Times New Roman</vt:lpstr>
      <vt:lpstr>Trebuchet MS</vt:lpstr>
      <vt:lpstr>Tw Cen MT</vt:lpstr>
      <vt:lpstr>Wingdings</vt:lpstr>
      <vt:lpstr>Wingdings 2</vt:lpstr>
      <vt:lpstr>Wingdings 3</vt:lpstr>
      <vt:lpstr>Office Theme</vt:lpstr>
      <vt:lpstr>Retrospect</vt:lpstr>
      <vt:lpstr>Facet</vt:lpstr>
      <vt:lpstr>Ion</vt:lpstr>
      <vt:lpstr>Main Event</vt:lpstr>
      <vt:lpstr>Madison</vt:lpstr>
      <vt:lpstr>Droplet</vt:lpstr>
      <vt:lpstr>Ion Boardroom</vt:lpstr>
      <vt:lpstr>Celestial</vt:lpstr>
      <vt:lpstr>Dividend</vt:lpstr>
      <vt:lpstr>Wisp</vt:lpstr>
      <vt:lpstr>Badge</vt:lpstr>
      <vt:lpstr>1_Badge</vt:lpstr>
      <vt:lpstr>Berlin</vt:lpstr>
      <vt:lpstr>Wilayah dan perwilayahan</vt:lpstr>
      <vt:lpstr>wilayah</vt:lpstr>
      <vt:lpstr>Definisi Istilah</vt:lpstr>
      <vt:lpstr>Konsep wilayah (bintarto)</vt:lpstr>
      <vt:lpstr>Tipe wilayah</vt:lpstr>
      <vt:lpstr>Hirarki wilayah</vt:lpstr>
      <vt:lpstr>wilayah berdasarkan kategori</vt:lpstr>
      <vt:lpstr>Faktor Pembagian wilayah</vt:lpstr>
      <vt:lpstr> Pembagian wilayah secara umum</vt:lpstr>
      <vt:lpstr>perwilayahan</vt:lpstr>
      <vt:lpstr>Peta konsep metode perwilayahan</vt:lpstr>
      <vt:lpstr>Metode Perwilayahan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Klasifikasi wilayah</vt:lpstr>
      <vt:lpstr>Tata Ruang</vt:lpstr>
      <vt:lpstr>PowerPoint Presentation</vt:lpstr>
      <vt:lpstr>PowerPoint Presentation</vt:lpstr>
      <vt:lpstr>PowerPoint Presentation</vt:lpstr>
      <vt:lpstr>PowerPoint Presentation</vt:lpstr>
      <vt:lpstr>Penataan Tata Ruang</vt:lpstr>
      <vt:lpstr>Tujuan Penyelenggaraan Tata Ruang</vt:lpstr>
      <vt:lpstr>KLASIFIKASI PENATAAN RUANG</vt:lpstr>
      <vt:lpstr>Penataan ruang diselenggarakan dengan memperhatikan </vt:lpstr>
      <vt:lpstr>Isi Tata Ruang Nasional</vt:lpstr>
      <vt:lpstr>Isi Tata Ruang Wilayah Provinsi</vt:lpstr>
      <vt:lpstr>Isi Tata Ruang Wilayah Kabpuaten</vt:lpstr>
      <vt:lpstr>Isi Tata Ruang Wilayah Kota</vt:lpstr>
      <vt:lpstr>Isi Tata Ruang Wilayah Kota</vt:lpstr>
      <vt:lpstr>Kawasan Lindung</vt:lpstr>
      <vt:lpstr>Fungsi Tata Ruang </vt:lpstr>
      <vt:lpstr>PowerPoint Presentation</vt:lpstr>
      <vt:lpstr>PowerPoint Presentation</vt:lpstr>
      <vt:lpstr>PowerPoint Presentation</vt:lpstr>
      <vt:lpstr>Kawasan Budidaya</vt:lpstr>
      <vt:lpstr>PowerPoint Presentation</vt:lpstr>
      <vt:lpstr>PowerPoint Presentation</vt:lpstr>
      <vt:lpstr>Definisi Pembangunan</vt:lpstr>
      <vt:lpstr>PowerPoint Presentation</vt:lpstr>
      <vt:lpstr>Indikator pembangunan</vt:lpstr>
      <vt:lpstr>Indikator pembangunan</vt:lpstr>
      <vt:lpstr>Indikator dan Variabel IPM dan IMH</vt:lpstr>
      <vt:lpstr>Umur panjang dan hidup sehat (a long and healthy life)</vt:lpstr>
      <vt:lpstr>PowerPoint Presentation</vt:lpstr>
      <vt:lpstr>Pengetahuan (knowledge) </vt:lpstr>
      <vt:lpstr>Standar hidup layak (decent standard of living)</vt:lpstr>
      <vt:lpstr>Usaha pencapaian pembangunan</vt:lpstr>
      <vt:lpstr>PowerPoint Presentation</vt:lpstr>
      <vt:lpstr>PowerPoint Presentation</vt:lpstr>
      <vt:lpstr>PowerPoint Presentation</vt:lpstr>
      <vt:lpstr>PowerPoint Presentation</vt:lpstr>
      <vt:lpstr>PowerPoint Presentation</vt:lpstr>
      <vt:lpstr>Faktor penentu pusat pertumbuhan</vt:lpstr>
      <vt:lpstr>Ciri pusat pertumbuhan</vt:lpstr>
      <vt:lpstr>Fase pembentukan Pusat pertumbuhan</vt:lpstr>
      <vt:lpstr>PowerPoint Presentation</vt:lpstr>
      <vt:lpstr>Teori pusat pertumbuhan</vt:lpstr>
      <vt:lpstr>Trickle down effect (albert o hirschman)</vt:lpstr>
      <vt:lpstr> </vt:lpstr>
      <vt:lpstr>3. Teori kutub pertumbuhan(Growth Poles Theory) perroux ekonom prancis 1955</vt:lpstr>
      <vt:lpstr>syarat industri dalam teori kutub pertumbuhan</vt:lpstr>
      <vt:lpstr>PowerPoint Presentation</vt:lpstr>
      <vt:lpstr>TEORI TEMPAT SENTRAL</vt:lpstr>
      <vt:lpstr>Ciri Teori tempat sentral (Central Place Theory)</vt:lpstr>
      <vt:lpstr>Syarat penerapan teori tempat sentral</vt:lpstr>
      <vt:lpstr>PowerPoint Presentation</vt:lpstr>
      <vt:lpstr>PowerPoint Presentation</vt:lpstr>
      <vt:lpstr>PowerPoint Presentation</vt:lpstr>
      <vt:lpstr>PowerPoint Presentation</vt:lpstr>
      <vt:lpstr>PowerPoint Presentation</vt:lpstr>
      <vt:lpstr>PowerPoint Presentation</vt:lpstr>
      <vt:lpstr>Dampak pusat pertumbuhan</vt:lpstr>
      <vt:lpstr>Sosial budaya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Wilayah dan perwilayahan</dc:title>
  <dc:creator>ulin niam</dc:creator>
  <cp:lastModifiedBy>ulin niam</cp:lastModifiedBy>
  <cp:revision>112</cp:revision>
  <dcterms:created xsi:type="dcterms:W3CDTF">2018-07-18T06:59:38Z</dcterms:created>
  <dcterms:modified xsi:type="dcterms:W3CDTF">2018-09-03T13:47:12Z</dcterms:modified>
</cp:coreProperties>
</file>